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  <p:sldMasterId id="2147484067" r:id="rId2"/>
  </p:sldMasterIdLst>
  <p:notesMasterIdLst>
    <p:notesMasterId r:id="rId29"/>
  </p:notesMasterIdLst>
  <p:sldIdLst>
    <p:sldId id="299" r:id="rId3"/>
    <p:sldId id="256" r:id="rId4"/>
    <p:sldId id="262" r:id="rId5"/>
    <p:sldId id="283" r:id="rId6"/>
    <p:sldId id="260" r:id="rId7"/>
    <p:sldId id="269" r:id="rId8"/>
    <p:sldId id="261" r:id="rId9"/>
    <p:sldId id="317" r:id="rId10"/>
    <p:sldId id="286" r:id="rId11"/>
    <p:sldId id="287" r:id="rId12"/>
    <p:sldId id="288" r:id="rId13"/>
    <p:sldId id="297" r:id="rId14"/>
    <p:sldId id="268" r:id="rId15"/>
    <p:sldId id="289" r:id="rId16"/>
    <p:sldId id="291" r:id="rId17"/>
    <p:sldId id="290" r:id="rId18"/>
    <p:sldId id="316" r:id="rId19"/>
    <p:sldId id="314" r:id="rId20"/>
    <p:sldId id="293" r:id="rId21"/>
    <p:sldId id="315" r:id="rId22"/>
    <p:sldId id="273" r:id="rId23"/>
    <p:sldId id="298" r:id="rId24"/>
    <p:sldId id="266" r:id="rId25"/>
    <p:sldId id="265" r:id="rId26"/>
    <p:sldId id="292" r:id="rId27"/>
    <p:sldId id="30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4皮" id="{87E54114-CF2C-499B-AB50-123D7A0B0F00}">
          <p14:sldIdLst>
            <p14:sldId id="299"/>
          </p14:sldIdLst>
        </p14:section>
        <p14:section name="B4" id="{C3B216AD-5CA8-4086-8F62-F0F321FBC2D7}">
          <p14:sldIdLst>
            <p14:sldId id="256"/>
            <p14:sldId id="262"/>
            <p14:sldId id="283"/>
            <p14:sldId id="260"/>
            <p14:sldId id="269"/>
            <p14:sldId id="261"/>
            <p14:sldId id="317"/>
            <p14:sldId id="286"/>
            <p14:sldId id="287"/>
            <p14:sldId id="288"/>
            <p14:sldId id="297"/>
            <p14:sldId id="268"/>
            <p14:sldId id="289"/>
            <p14:sldId id="291"/>
            <p14:sldId id="290"/>
            <p14:sldId id="316"/>
            <p14:sldId id="314"/>
            <p14:sldId id="293"/>
            <p14:sldId id="315"/>
            <p14:sldId id="273"/>
            <p14:sldId id="298"/>
            <p14:sldId id="266"/>
            <p14:sldId id="265"/>
            <p14:sldId id="292"/>
          </p14:sldIdLst>
        </p14:section>
        <p14:section name="B4底" id="{9D3A3320-323A-4250-B8F2-039746731553}">
          <p14:sldIdLst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4142023" initials="0" lastIdx="4" clrIdx="0">
    <p:extLst>
      <p:ext uri="{19B8F6BF-5375-455C-9EA6-DF929625EA0E}">
        <p15:presenceInfo xmlns:p15="http://schemas.microsoft.com/office/powerpoint/2012/main" userId="0414202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 autoAdjust="0"/>
    <p:restoredTop sz="86227" autoAdjust="0"/>
  </p:normalViewPr>
  <p:slideViewPr>
    <p:cSldViewPr snapToGrid="0">
      <p:cViewPr varScale="1">
        <p:scale>
          <a:sx n="93" d="100"/>
          <a:sy n="93" d="100"/>
        </p:scale>
        <p:origin x="21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2EBC3-0985-4351-81A8-EC7CA70D86E2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775F8-0B16-4FAC-BD0D-BA28BEB39B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56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5F8-0B16-4FAC-BD0D-BA28BEB39B1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49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1.0</a:t>
            </a:r>
            <a:r>
              <a:rPr lang="zh-TW" altLang="en-US" sz="1200" dirty="0"/>
              <a:t>版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5F8-0B16-4FAC-BD0D-BA28BEB39B1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420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5F8-0B16-4FAC-BD0D-BA28BEB39B1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325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5F8-0B16-4FAC-BD0D-BA28BEB39B1B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6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5F8-0B16-4FAC-BD0D-BA28BEB39B1B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8672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1.0</a:t>
            </a:r>
            <a:r>
              <a:rPr lang="zh-TW" altLang="en-US" sz="1200" dirty="0"/>
              <a:t>版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5F8-0B16-4FAC-BD0D-BA28BEB39B1B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956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風險值為相對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5F8-0B16-4FAC-BD0D-BA28BEB39B1B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6416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775F8-0B16-4FAC-BD0D-BA28BEB39B1B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482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92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2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36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882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773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01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7125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5849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487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893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99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0293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6346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3414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838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765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0084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5103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316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11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71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5287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533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6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369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3322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02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40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9DC09-47C6-44F6-B66E-710D36B1EBA4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379FE3-A2E7-4F49-8960-864EDB43D0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08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79" r:id="rId12"/>
    <p:sldLayoutId id="2147484080" r:id="rId13"/>
    <p:sldLayoutId id="2147484081" r:id="rId14"/>
    <p:sldLayoutId id="2147484082" r:id="rId15"/>
    <p:sldLayoutId id="21474840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0E99C01D-BEA4-46C7-BF9C-00B93795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112</a:t>
            </a:r>
            <a:r>
              <a:rPr lang="zh-TW" altLang="en-US" dirty="0"/>
              <a:t>年高等教育深耕計畫</a:t>
            </a:r>
            <a:br>
              <a:rPr lang="zh-TW" altLang="en-US" dirty="0"/>
            </a:br>
            <a:r>
              <a:rPr lang="en-US" altLang="zh-TW" dirty="0"/>
              <a:t>(</a:t>
            </a:r>
            <a:r>
              <a:rPr lang="zh-TW" altLang="en-US" dirty="0"/>
              <a:t>資安強化專章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zh-TW" altLang="en-US" dirty="0"/>
              <a:t>全校</a:t>
            </a:r>
            <a:r>
              <a:rPr lang="en-US" altLang="zh-TW" dirty="0"/>
              <a:t>ISMS</a:t>
            </a:r>
            <a:r>
              <a:rPr lang="zh-TW" altLang="en-US" dirty="0"/>
              <a:t>導入活動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529239E-7E8F-4CD1-B9FD-B90FF30FE8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dirty="0">
                <a:latin typeface="+mj-ea"/>
                <a:ea typeface="+mj-ea"/>
              </a:rPr>
              <a:t>各單位所屬人員教育訓練</a:t>
            </a:r>
            <a:r>
              <a:rPr lang="en-US" altLang="zh-TW" sz="2400" dirty="0">
                <a:latin typeface="+mj-ea"/>
                <a:ea typeface="+mj-ea"/>
              </a:rPr>
              <a:t>B4</a:t>
            </a:r>
            <a:r>
              <a:rPr lang="zh-TW" altLang="en-US" sz="2400" dirty="0">
                <a:latin typeface="+mj-ea"/>
                <a:ea typeface="+mj-ea"/>
              </a:rPr>
              <a:t>單元</a:t>
            </a:r>
            <a:endParaRPr lang="en-US" altLang="zh-TW" sz="2400" dirty="0">
              <a:latin typeface="+mj-ea"/>
              <a:ea typeface="+mj-ea"/>
            </a:endParaRPr>
          </a:p>
          <a:p>
            <a:r>
              <a:rPr lang="zh-TW" altLang="zh-TW" sz="2400" dirty="0">
                <a:latin typeface="+mj-ea"/>
                <a:ea typeface="+mj-ea"/>
              </a:rPr>
              <a:t>資訊資產</a:t>
            </a:r>
            <a:r>
              <a:rPr lang="zh-TW" altLang="en-US" sz="2400" dirty="0">
                <a:latin typeface="+mj-ea"/>
                <a:ea typeface="+mj-ea"/>
              </a:rPr>
              <a:t>定義、資訊資產盤點、風險評估</a:t>
            </a:r>
            <a:endParaRPr lang="en-US" altLang="zh-TW" sz="2400" dirty="0">
              <a:latin typeface="+mj-ea"/>
              <a:ea typeface="+mj-ea"/>
            </a:endParaRPr>
          </a:p>
          <a:p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781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C2A964-6B09-471B-9393-601ECF5FA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392"/>
            <a:ext cx="7886700" cy="6629400"/>
          </a:xfrm>
        </p:spPr>
        <p:txBody>
          <a:bodyPr>
            <a:normAutofit fontScale="25000" lnSpcReduction="20000"/>
          </a:bodyPr>
          <a:lstStyle/>
          <a:p>
            <a:pPr lvl="1" fontAlgn="base">
              <a:lnSpc>
                <a:spcPct val="170000"/>
              </a:lnSpc>
            </a:pPr>
            <a:r>
              <a:rPr lang="zh-TW" altLang="zh-TW" sz="7200" dirty="0"/>
              <a:t>人員（</a:t>
            </a:r>
            <a:r>
              <a:rPr lang="en-US" altLang="zh-TW" sz="7200" dirty="0"/>
              <a:t>People/</a:t>
            </a:r>
            <a:r>
              <a:rPr lang="en-US" altLang="zh-TW" sz="7200" dirty="0">
                <a:solidFill>
                  <a:srgbClr val="FF0000"/>
                </a:solidFill>
              </a:rPr>
              <a:t>PE</a:t>
            </a:r>
            <a:r>
              <a:rPr lang="zh-TW" altLang="zh-TW" sz="7200" dirty="0"/>
              <a:t>）：包含全體同仁，以及委外廠商。</a:t>
            </a:r>
          </a:p>
          <a:p>
            <a:pPr lvl="1" fontAlgn="base">
              <a:lnSpc>
                <a:spcPct val="170000"/>
              </a:lnSpc>
            </a:pPr>
            <a:r>
              <a:rPr lang="zh-TW" altLang="zh-TW" sz="7200" dirty="0"/>
              <a:t>文件（</a:t>
            </a:r>
            <a:r>
              <a:rPr lang="en-US" altLang="zh-TW" sz="7200" dirty="0"/>
              <a:t>Document/</a:t>
            </a:r>
            <a:r>
              <a:rPr lang="en-US" altLang="zh-TW" sz="7200" dirty="0">
                <a:solidFill>
                  <a:srgbClr val="FF0000"/>
                </a:solidFill>
              </a:rPr>
              <a:t>DC</a:t>
            </a:r>
            <a:r>
              <a:rPr lang="zh-TW" altLang="zh-TW" sz="7200" dirty="0"/>
              <a:t>）：以</a:t>
            </a:r>
            <a:r>
              <a:rPr lang="zh-TW" altLang="zh-TW" sz="7200" dirty="0">
                <a:highlight>
                  <a:srgbClr val="FFFF00"/>
                </a:highlight>
              </a:rPr>
              <a:t>紙本</a:t>
            </a:r>
            <a:r>
              <a:rPr lang="zh-TW" altLang="zh-TW" sz="7200" dirty="0"/>
              <a:t>形式存在之文書資料、報表等相關資訊，包含公文、列印之報表、表單、計畫等紙本文件。</a:t>
            </a:r>
          </a:p>
          <a:p>
            <a:pPr lvl="1" fontAlgn="base">
              <a:lnSpc>
                <a:spcPct val="170000"/>
              </a:lnSpc>
            </a:pPr>
            <a:r>
              <a:rPr lang="zh-TW" altLang="zh-TW" sz="7200" dirty="0"/>
              <a:t>軟體（</a:t>
            </a:r>
            <a:r>
              <a:rPr lang="en-US" altLang="zh-TW" sz="7200" dirty="0"/>
              <a:t>Software/</a:t>
            </a:r>
            <a:r>
              <a:rPr lang="en-US" altLang="zh-TW" sz="7200" dirty="0">
                <a:solidFill>
                  <a:srgbClr val="FF0000"/>
                </a:solidFill>
              </a:rPr>
              <a:t>SW</a:t>
            </a:r>
            <a:r>
              <a:rPr lang="zh-TW" altLang="zh-TW" sz="7200" dirty="0"/>
              <a:t>）：作業系統、應用系統程式、套裝軟體等，包含原始程式碼、應用程式執行碼、資料庫等。</a:t>
            </a:r>
          </a:p>
          <a:p>
            <a:pPr lvl="1" fontAlgn="base">
              <a:lnSpc>
                <a:spcPct val="170000"/>
              </a:lnSpc>
            </a:pPr>
            <a:r>
              <a:rPr lang="zh-TW" altLang="zh-TW" sz="7200" dirty="0"/>
              <a:t>通訊（</a:t>
            </a:r>
            <a:r>
              <a:rPr lang="en-US" altLang="zh-TW" sz="7200" dirty="0"/>
              <a:t>Communication / </a:t>
            </a:r>
            <a:r>
              <a:rPr lang="en-US" altLang="zh-TW" sz="7200" dirty="0">
                <a:solidFill>
                  <a:srgbClr val="FF0000"/>
                </a:solidFill>
              </a:rPr>
              <a:t>CM</a:t>
            </a:r>
            <a:r>
              <a:rPr lang="zh-TW" altLang="zh-TW" sz="7200" dirty="0"/>
              <a:t>）：網路設備、網路安全設備、提供資訊傳輸、交換之線路或服務。</a:t>
            </a:r>
          </a:p>
          <a:p>
            <a:pPr lvl="1" fontAlgn="base">
              <a:lnSpc>
                <a:spcPct val="170000"/>
              </a:lnSpc>
            </a:pPr>
            <a:r>
              <a:rPr lang="zh-TW" altLang="zh-TW" sz="7200" dirty="0"/>
              <a:t>硬體（</a:t>
            </a:r>
            <a:r>
              <a:rPr lang="en-US" altLang="zh-TW" sz="7200" dirty="0"/>
              <a:t>Hardware/</a:t>
            </a:r>
            <a:r>
              <a:rPr lang="en-US" altLang="zh-TW" sz="7200" dirty="0">
                <a:solidFill>
                  <a:srgbClr val="FF0000"/>
                </a:solidFill>
              </a:rPr>
              <a:t>HW</a:t>
            </a:r>
            <a:r>
              <a:rPr lang="zh-TW" altLang="zh-TW" sz="7200" dirty="0"/>
              <a:t>）：主機設備等相關硬體設施，或運作時需要</a:t>
            </a:r>
            <a:r>
              <a:rPr lang="en-US" altLang="zh-TW" sz="7200" dirty="0"/>
              <a:t>CPU</a:t>
            </a:r>
            <a:r>
              <a:rPr lang="zh-TW" altLang="zh-TW" sz="7200" dirty="0"/>
              <a:t>、記憶體、網路等資源之虛擬主機。</a:t>
            </a:r>
          </a:p>
          <a:p>
            <a:pPr lvl="1" fontAlgn="base">
              <a:lnSpc>
                <a:spcPct val="170000"/>
              </a:lnSpc>
            </a:pPr>
            <a:r>
              <a:rPr lang="zh-TW" altLang="zh-TW" sz="7200" dirty="0"/>
              <a:t>資料（</a:t>
            </a:r>
            <a:r>
              <a:rPr lang="en-US" altLang="zh-TW" sz="7200" dirty="0"/>
              <a:t>Data/</a:t>
            </a:r>
            <a:r>
              <a:rPr lang="en-US" altLang="zh-TW" sz="7200" dirty="0">
                <a:solidFill>
                  <a:srgbClr val="FF0000"/>
                </a:solidFill>
              </a:rPr>
              <a:t>DA</a:t>
            </a:r>
            <a:r>
              <a:rPr lang="zh-TW" altLang="zh-TW" sz="7200" dirty="0"/>
              <a:t>）：儲存於硬碟、磁帶、光碟等儲存媒介之數位資訊</a:t>
            </a:r>
            <a:r>
              <a:rPr lang="en-US" altLang="zh-TW" sz="7200" dirty="0"/>
              <a:t>(</a:t>
            </a:r>
            <a:r>
              <a:rPr lang="zh-TW" altLang="en-US" sz="7200" dirty="0"/>
              <a:t>電子檔文件</a:t>
            </a:r>
            <a:r>
              <a:rPr lang="en-US" altLang="zh-TW" sz="7200" dirty="0"/>
              <a:t>)</a:t>
            </a:r>
            <a:r>
              <a:rPr lang="zh-TW" altLang="zh-TW" sz="7200" dirty="0"/>
              <a:t>。</a:t>
            </a:r>
          </a:p>
          <a:p>
            <a:pPr lvl="1" fontAlgn="base">
              <a:lnSpc>
                <a:spcPct val="170000"/>
              </a:lnSpc>
            </a:pPr>
            <a:r>
              <a:rPr lang="zh-TW" altLang="zh-TW" sz="7200" dirty="0"/>
              <a:t>環境（</a:t>
            </a:r>
            <a:r>
              <a:rPr lang="en-US" altLang="zh-TW" sz="7200" dirty="0"/>
              <a:t>Environment/</a:t>
            </a:r>
            <a:r>
              <a:rPr lang="en-US" altLang="zh-TW" sz="7200" dirty="0">
                <a:solidFill>
                  <a:srgbClr val="FF0000"/>
                </a:solidFill>
              </a:rPr>
              <a:t>EV</a:t>
            </a:r>
            <a:r>
              <a:rPr lang="zh-TW" altLang="zh-TW" sz="7200" dirty="0"/>
              <a:t>）：相關基礎設施及服務，包含辦公室實體、實體機房、電力、消防設施等。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8013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D6F87D-78DA-4F09-9B03-21DE8742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資訊資產編號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9131E5-13AC-4C6D-9255-14E0C13FE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1~2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碼為資產類別，第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3~5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碼資產流水編號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類別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DA	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流水號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001	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590C8AB-3E33-4B8E-AB03-A4031F09D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757992"/>
            <a:ext cx="8326955" cy="1509747"/>
          </a:xfrm>
          <a:prstGeom prst="rect">
            <a:avLst/>
          </a:prstGeom>
        </p:spPr>
      </p:pic>
      <p:sp>
        <p:nvSpPr>
          <p:cNvPr id="6" name="橢圓 5">
            <a:extLst>
              <a:ext uri="{FF2B5EF4-FFF2-40B4-BE49-F238E27FC236}">
                <a16:creationId xmlns:a16="http://schemas.microsoft.com/office/drawing/2014/main" id="{E4CE328E-285F-4A2E-AF0E-9CC4C8EBFB9F}"/>
              </a:ext>
            </a:extLst>
          </p:cNvPr>
          <p:cNvSpPr/>
          <p:nvPr/>
        </p:nvSpPr>
        <p:spPr>
          <a:xfrm>
            <a:off x="317225" y="4135178"/>
            <a:ext cx="1073426" cy="7553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635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EFADC5-C038-41C0-8DB7-09BC0816A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/>
              <a:t>資產分級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342CBE-E6D6-4D90-AE1F-AF0BF5A47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98060"/>
            <a:ext cx="7133618" cy="5058383"/>
          </a:xfrm>
        </p:spPr>
        <p:txBody>
          <a:bodyPr>
            <a:normAutofit lnSpcReduction="10000"/>
          </a:bodyPr>
          <a:lstStyle/>
          <a:p>
            <a:pPr lvl="1" fontAlgn="base"/>
            <a:r>
              <a:rPr lang="zh-TW" altLang="zh-TW" sz="2000" dirty="0"/>
              <a:t>資訊資產的分級標準</a:t>
            </a:r>
            <a:br>
              <a:rPr lang="en-US" altLang="zh-TW" sz="2000" dirty="0"/>
            </a:br>
            <a:r>
              <a:rPr lang="zh-TW" altLang="zh-TW" sz="2000" dirty="0"/>
              <a:t>依資訊資產之特性與實際需要進行資訊資產分級，分級原則依資訊資產的影響程度分級如下：</a:t>
            </a:r>
            <a:endParaRPr lang="zh-TW" altLang="zh-TW" sz="2400" dirty="0"/>
          </a:p>
          <a:p>
            <a:pPr lvl="2" fontAlgn="base"/>
            <a:r>
              <a:rPr lang="zh-TW" altLang="zh-TW" sz="1800" dirty="0">
                <a:solidFill>
                  <a:srgbClr val="FF0000"/>
                </a:solidFill>
              </a:rPr>
              <a:t>機密</a:t>
            </a:r>
            <a:br>
              <a:rPr lang="en-US" altLang="zh-TW" sz="1800" dirty="0"/>
            </a:br>
            <a:r>
              <a:rPr lang="zh-TW" altLang="zh-TW" sz="1800" dirty="0"/>
              <a:t>嚴重影響本校運作，造成運作停擺、聲譽嚴重受損或造成財務大量損失或本校、主管機關或法律所規範之機密資訊。</a:t>
            </a:r>
          </a:p>
          <a:p>
            <a:pPr lvl="2" fontAlgn="base"/>
            <a:r>
              <a:rPr lang="zh-TW" altLang="zh-TW" sz="1800" dirty="0">
                <a:solidFill>
                  <a:srgbClr val="FF0000"/>
                </a:solidFill>
              </a:rPr>
              <a:t>敏感</a:t>
            </a:r>
            <a:br>
              <a:rPr lang="en-US" altLang="zh-TW" sz="1800" dirty="0"/>
            </a:br>
            <a:r>
              <a:rPr lang="zh-TW" altLang="zh-TW" sz="1800" dirty="0"/>
              <a:t>影響本校運作，但尚能部分持續運作，僅部分作業造成停擺或可能造成部分聲譽受損或財務損失，僅供本校內部相關業務承辦人員存取之資訊。</a:t>
            </a:r>
          </a:p>
          <a:p>
            <a:pPr lvl="2" fontAlgn="base"/>
            <a:r>
              <a:rPr lang="zh-TW" altLang="zh-TW" sz="1800" dirty="0">
                <a:solidFill>
                  <a:srgbClr val="FF0000"/>
                </a:solidFill>
              </a:rPr>
              <a:t>限閱</a:t>
            </a:r>
            <a:br>
              <a:rPr lang="en-US" altLang="zh-TW" sz="1800" dirty="0"/>
            </a:br>
            <a:r>
              <a:rPr lang="zh-TW" altLang="zh-TW" sz="1800" dirty="0"/>
              <a:t>若外洩可能造成個人、單位、本校困擾或有助外界取得不當利益，含部份敏感資訊，但無特殊之機密性要求，且僅供本校內部人員或被授權之外部單位使用之資訊。</a:t>
            </a:r>
          </a:p>
          <a:p>
            <a:pPr lvl="2" fontAlgn="base"/>
            <a:r>
              <a:rPr lang="zh-TW" altLang="zh-TW" sz="1800" dirty="0">
                <a:solidFill>
                  <a:srgbClr val="FF0000"/>
                </a:solidFill>
              </a:rPr>
              <a:t>一般</a:t>
            </a:r>
            <a:br>
              <a:rPr lang="en-US" altLang="zh-TW" sz="1800" dirty="0"/>
            </a:br>
            <a:r>
              <a:rPr lang="zh-TW" altLang="zh-TW" sz="1800" dirty="0"/>
              <a:t>可公開予大眾之資訊，不會造成輕微的聲譽受損或財務損失之資訊。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73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152A4D-E970-4CCF-9C7E-802E6002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資訊資產價值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5B65635D-1EAA-4046-84A7-BC6D1BA1527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43840" y="1738262"/>
          <a:ext cx="4391025" cy="2063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1735">
                  <a:extLst>
                    <a:ext uri="{9D8B030D-6E8A-4147-A177-3AD203B41FA5}">
                      <a16:colId xmlns:a16="http://schemas.microsoft.com/office/drawing/2014/main" val="2668098733"/>
                    </a:ext>
                  </a:extLst>
                </a:gridCol>
                <a:gridCol w="969290">
                  <a:extLst>
                    <a:ext uri="{9D8B030D-6E8A-4147-A177-3AD203B41FA5}">
                      <a16:colId xmlns:a16="http://schemas.microsoft.com/office/drawing/2014/main" val="633044502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評估標準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722853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507365" indent="-5073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此資訊資產無特殊之機密性要求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911655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此資訊資產僅供組織內部人員或被授權之單位及人員使用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6547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此資訊資產僅供組織內部相關業務承辦人員及其主管，或被授權之單位及人員使用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95369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此資訊資產所包含資訊為組織或法律所規範的機密資訊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1653817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F82A9F23-F30E-4C43-8E9E-4847DA784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60" y="1259802"/>
            <a:ext cx="130997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TW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(1)</a:t>
            </a:r>
            <a:r>
              <a:rPr kumimoji="0" lang="zh-TW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機密性</a:t>
            </a:r>
            <a:endParaRPr kumimoji="0" lang="en-US" altLang="zh-TW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Gungsuh" panose="02030600000101010101" pitchFamily="18" charset="-127"/>
            </a:endParaRPr>
          </a:p>
          <a:p>
            <a:pPr lvl="0"/>
            <a:r>
              <a:rPr lang="en-US" altLang="zh-TW" sz="1400" dirty="0">
                <a:solidFill>
                  <a:srgbClr val="FF0000"/>
                </a:solidFill>
              </a:rPr>
              <a:t>Confidentiality</a:t>
            </a:r>
            <a:endParaRPr kumimoji="0" lang="zh-TW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33661CF-3E17-45B7-85A6-2190C5E731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33925" y="2778719"/>
          <a:ext cx="4410075" cy="2615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5216">
                  <a:extLst>
                    <a:ext uri="{9D8B030D-6E8A-4147-A177-3AD203B41FA5}">
                      <a16:colId xmlns:a16="http://schemas.microsoft.com/office/drawing/2014/main" val="1778174284"/>
                    </a:ext>
                  </a:extLst>
                </a:gridCol>
                <a:gridCol w="1004859">
                  <a:extLst>
                    <a:ext uri="{9D8B030D-6E8A-4147-A177-3AD203B41FA5}">
                      <a16:colId xmlns:a16="http://schemas.microsoft.com/office/drawing/2014/main" val="1501237201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L="1813560" indent="-82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評估標準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749678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該資訊資產本身完整性要求極低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327309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該資訊資產本身具有完整性要求，當完整性遭受破壞時，不會對組織造成傷害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2888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該資訊資產具有完整性要求，當完整性遭受破壞時會對組織造成傷害，但不至於太嚴重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986131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該資訊資產具有完整性要求，當完整性遭受破壞時會對組織造成傷害，甚至造成業務終止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2990324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5EE55DA7-B34B-4416-AD84-2DF30A359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2257732"/>
            <a:ext cx="11079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TW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(2)</a:t>
            </a:r>
            <a:r>
              <a:rPr kumimoji="0" lang="zh-TW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完整性</a:t>
            </a:r>
            <a:endParaRPr kumimoji="0" lang="en-US" altLang="zh-TW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Gungsuh" panose="02030600000101010101" pitchFamily="18" charset="-127"/>
            </a:endParaRPr>
          </a:p>
          <a:p>
            <a:pPr lvl="0"/>
            <a:r>
              <a:rPr kumimoji="0" lang="zh-TW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</a:rPr>
              <a:t>Integrity</a:t>
            </a:r>
            <a:endParaRPr kumimoji="0" lang="zh-TW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D05F1E0D-5142-420F-AC28-7EF8927D5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968399"/>
              </p:ext>
            </p:extLst>
          </p:nvPr>
        </p:nvGraphicFramePr>
        <p:xfrm>
          <a:off x="243840" y="4690493"/>
          <a:ext cx="4410075" cy="1858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253">
                  <a:extLst>
                    <a:ext uri="{9D8B030D-6E8A-4147-A177-3AD203B41FA5}">
                      <a16:colId xmlns:a16="http://schemas.microsoft.com/office/drawing/2014/main" val="830592242"/>
                    </a:ext>
                  </a:extLst>
                </a:gridCol>
                <a:gridCol w="989822">
                  <a:extLst>
                    <a:ext uri="{9D8B030D-6E8A-4147-A177-3AD203B41FA5}">
                      <a16:colId xmlns:a16="http://schemas.microsoft.com/office/drawing/2014/main" val="1865547387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評估標準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601464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該資訊資產可容許失效</a:t>
                      </a: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工作天以上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5375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該資訊資產可容許失效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工作小時以上，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工作天以下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75026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該資訊資產僅容許失效</a:t>
                      </a: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工作小時以上，</a:t>
                      </a: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工作小時以下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70057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該資訊資產僅容許失效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工作小時以下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975063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4C1B784-3D02-4DA4-B666-37E459C35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" y="4169506"/>
            <a:ext cx="11459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TW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(3)</a:t>
            </a:r>
            <a:r>
              <a:rPr kumimoji="0" lang="zh-TW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可用性</a:t>
            </a:r>
            <a:endParaRPr kumimoji="0" lang="en-US" altLang="zh-TW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Gungsuh" panose="02030600000101010101" pitchFamily="18" charset="-127"/>
            </a:endParaRPr>
          </a:p>
          <a:p>
            <a:pPr lvl="0"/>
            <a:r>
              <a:rPr lang="en-US" altLang="zh-TW" sz="1600" dirty="0">
                <a:solidFill>
                  <a:srgbClr val="FF0000"/>
                </a:solidFill>
              </a:rPr>
              <a:t>Availability</a:t>
            </a:r>
            <a:endParaRPr kumimoji="0" lang="zh-TW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A88FEF7-2506-46E5-91F8-D24D9D9C030C}"/>
              </a:ext>
            </a:extLst>
          </p:cNvPr>
          <p:cNvSpPr txBox="1"/>
          <p:nvPr/>
        </p:nvSpPr>
        <p:spPr>
          <a:xfrm>
            <a:off x="4735960" y="5619625"/>
            <a:ext cx="416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資產價值</a:t>
            </a:r>
            <a:r>
              <a:rPr lang="en-US" altLang="zh-TW" sz="2400" dirty="0"/>
              <a:t>AV=</a:t>
            </a:r>
            <a:r>
              <a:rPr lang="en-US" altLang="zh-TW" sz="2400" dirty="0">
                <a:solidFill>
                  <a:srgbClr val="FF0000"/>
                </a:solidFill>
              </a:rPr>
              <a:t>C.I.A</a:t>
            </a:r>
            <a:r>
              <a:rPr lang="zh-TW" altLang="en-US" sz="2400" dirty="0">
                <a:solidFill>
                  <a:srgbClr val="FF0000"/>
                </a:solidFill>
              </a:rPr>
              <a:t>取最大值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9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D2C0AE-46B1-47A1-BDCC-CB702934E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861244" cy="4483401"/>
          </a:xfrm>
        </p:spPr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Char char="u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無特殊之機密性要求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例</a:t>
            </a:r>
            <a:r>
              <a:rPr lang="en-US" altLang="zh-TW" dirty="0"/>
              <a:t>:</a:t>
            </a:r>
            <a:r>
              <a:rPr lang="zh-TW" altLang="en-US" dirty="0"/>
              <a:t>公用電腦、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印表機、碎紙機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>
              <a:buFont typeface="Wingdings 3" panose="05040102010807070707" pitchFamily="18" charset="2"/>
              <a:buChar char="u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僅供組織內部人員或被授權之單位及人員使用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例</a:t>
            </a:r>
            <a:r>
              <a:rPr lang="en-US" altLang="zh-TW" dirty="0"/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個人電腦、</a:t>
            </a:r>
            <a:r>
              <a:rPr lang="zh-TW" altLang="en-US" dirty="0"/>
              <a:t>資料備份</a:t>
            </a:r>
            <a:r>
              <a:rPr lang="en-US" altLang="zh-TW" dirty="0"/>
              <a:t>NAS</a:t>
            </a:r>
            <a:r>
              <a:rPr lang="zh-TW" altLang="en-US" dirty="0"/>
              <a:t>、監視系統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/>
              <a:t>人員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>
              <a:buFont typeface="Wingdings 3" panose="05040102010807070707" pitchFamily="18" charset="2"/>
              <a:buChar char="u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僅供組織內部相關人員及其主管，或被授權之單位及人員使用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例</a:t>
            </a:r>
            <a:r>
              <a:rPr lang="en-US" altLang="zh-TW" dirty="0"/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門禁系統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>
              <a:buFont typeface="Wingdings 3" panose="05040102010807070707" pitchFamily="18" charset="2"/>
              <a:buChar char="u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組織或法律所規範的機密資訊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校務核心系統。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4" name="內容版面配置區 5">
            <a:extLst>
              <a:ext uri="{FF2B5EF4-FFF2-40B4-BE49-F238E27FC236}">
                <a16:creationId xmlns:a16="http://schemas.microsoft.com/office/drawing/2014/main" id="{F0565421-9BBA-492B-90CD-FCB2CFCF4E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188335"/>
              </p:ext>
            </p:extLst>
          </p:nvPr>
        </p:nvGraphicFramePr>
        <p:xfrm>
          <a:off x="1602178" y="99394"/>
          <a:ext cx="5355135" cy="2002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7577">
                  <a:extLst>
                    <a:ext uri="{9D8B030D-6E8A-4147-A177-3AD203B41FA5}">
                      <a16:colId xmlns:a16="http://schemas.microsoft.com/office/drawing/2014/main" val="2668098733"/>
                    </a:ext>
                  </a:extLst>
                </a:gridCol>
                <a:gridCol w="947558">
                  <a:extLst>
                    <a:ext uri="{9D8B030D-6E8A-4147-A177-3AD203B41FA5}">
                      <a16:colId xmlns:a16="http://schemas.microsoft.com/office/drawing/2014/main" val="633044502"/>
                    </a:ext>
                  </a:extLst>
                </a:gridCol>
              </a:tblGrid>
              <a:tr h="221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評估標準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882" marR="71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zh-TW" sz="12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882" marR="71882" marT="0" marB="0" anchor="ctr"/>
                </a:tc>
                <a:extLst>
                  <a:ext uri="{0D108BD9-81ED-4DB2-BD59-A6C34878D82A}">
                    <a16:rowId xmlns:a16="http://schemas.microsoft.com/office/drawing/2014/main" val="3067228537"/>
                  </a:ext>
                </a:extLst>
              </a:tr>
              <a:tr h="222571">
                <a:tc>
                  <a:txBody>
                    <a:bodyPr/>
                    <a:lstStyle/>
                    <a:p>
                      <a:pPr marL="507365" indent="-5073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此資訊資產無特殊之機密性要求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882" marR="71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2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882" marR="71882" marT="0" marB="0" anchor="ctr"/>
                </a:tc>
                <a:extLst>
                  <a:ext uri="{0D108BD9-81ED-4DB2-BD59-A6C34878D82A}">
                    <a16:rowId xmlns:a16="http://schemas.microsoft.com/office/drawing/2014/main" val="2579116551"/>
                  </a:ext>
                </a:extLst>
              </a:tr>
              <a:tr h="461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此資訊資產僅供組織內部人員或被授權之單位及人員使用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882" marR="71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882" marR="71882" marT="0" marB="0" anchor="ctr"/>
                </a:tc>
                <a:extLst>
                  <a:ext uri="{0D108BD9-81ED-4DB2-BD59-A6C34878D82A}">
                    <a16:rowId xmlns:a16="http://schemas.microsoft.com/office/drawing/2014/main" val="19565471"/>
                  </a:ext>
                </a:extLst>
              </a:tr>
              <a:tr h="461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此資訊資產僅供組織內部相關業務承辦人員及其主管，或被授權之單位及人員使用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882" marR="71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2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882" marR="71882" marT="0" marB="0" anchor="ctr"/>
                </a:tc>
                <a:extLst>
                  <a:ext uri="{0D108BD9-81ED-4DB2-BD59-A6C34878D82A}">
                    <a16:rowId xmlns:a16="http://schemas.microsoft.com/office/drawing/2014/main" val="2679536903"/>
                  </a:ext>
                </a:extLst>
              </a:tr>
              <a:tr h="461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5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此資訊資產所包含資訊為組織或法律所規範的機密資訊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882" marR="71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1882" marR="71882" marT="0" marB="0" anchor="ctr"/>
                </a:tc>
                <a:extLst>
                  <a:ext uri="{0D108BD9-81ED-4DB2-BD59-A6C34878D82A}">
                    <a16:rowId xmlns:a16="http://schemas.microsoft.com/office/drawing/2014/main" val="861653817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75CAAC7B-3CB3-4186-96AD-4DAE783FA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30" y="129210"/>
            <a:ext cx="9925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TW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(1)</a:t>
            </a:r>
            <a:r>
              <a:rPr kumimoji="0" lang="zh-TW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機密性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2651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D24130-2D97-440C-BEC6-2FE484F1E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627780" cy="4415308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完整性要求極低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公用電腦、印表機、碎紙機、人員。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有完整性要求，當遭受破壞時不會對組織造成傷害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個人電腦、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門禁系統、</a:t>
            </a:r>
            <a:r>
              <a:rPr lang="zh-TW" altLang="en-US" sz="2000" dirty="0"/>
              <a:t>監視系統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有完整性要求，當遭受破壞時會對組織造成傷害，但不至於太嚴重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900" dirty="0"/>
              <a:t>資料備份</a:t>
            </a:r>
            <a:r>
              <a:rPr lang="en-US" altLang="zh-TW" sz="1900" dirty="0"/>
              <a:t>NAS</a:t>
            </a:r>
            <a:r>
              <a:rPr lang="zh-TW" altLang="en-US" sz="1900" dirty="0"/>
              <a:t>、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校務核心系統。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遭受破壞時會對組織造成傷害，甚至造成業務終止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900" dirty="0">
                <a:highlight>
                  <a:srgbClr val="C0C0C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校務核心系統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64C3580-2D86-4B82-8196-932479CD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35713"/>
              </p:ext>
            </p:extLst>
          </p:nvPr>
        </p:nvGraphicFramePr>
        <p:xfrm>
          <a:off x="1710999" y="96909"/>
          <a:ext cx="5246314" cy="2033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4932">
                  <a:extLst>
                    <a:ext uri="{9D8B030D-6E8A-4147-A177-3AD203B41FA5}">
                      <a16:colId xmlns:a16="http://schemas.microsoft.com/office/drawing/2014/main" val="1778174284"/>
                    </a:ext>
                  </a:extLst>
                </a:gridCol>
                <a:gridCol w="921382">
                  <a:extLst>
                    <a:ext uri="{9D8B030D-6E8A-4147-A177-3AD203B41FA5}">
                      <a16:colId xmlns:a16="http://schemas.microsoft.com/office/drawing/2014/main" val="1501237201"/>
                    </a:ext>
                  </a:extLst>
                </a:gridCol>
              </a:tblGrid>
              <a:tr h="263286">
                <a:tc>
                  <a:txBody>
                    <a:bodyPr/>
                    <a:lstStyle/>
                    <a:p>
                      <a:pPr marL="1813560" indent="-82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評估標準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7496782"/>
                  </a:ext>
                </a:extLst>
              </a:tr>
              <a:tr h="354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該資訊資產本身完整性要求極低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3273094"/>
                  </a:ext>
                </a:extLst>
              </a:tr>
              <a:tr h="446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該資訊資產本身具有完整性要求，當完整性遭受破壞時，不會對組織造成傷害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28880"/>
                  </a:ext>
                </a:extLst>
              </a:tr>
              <a:tr h="4693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該資訊資產具有完整性要求，當完整性遭受破壞時會對組織造成傷害，但不至於太嚴重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9861311"/>
                  </a:ext>
                </a:extLst>
              </a:tr>
              <a:tr h="446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該資訊資產具有完整性要求，當完整性遭受破壞時會對組織造成傷害，甚至造成業務終止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2990324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18CB4333-6D62-4367-A312-1D53EDE8C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29" y="96909"/>
            <a:ext cx="10823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TW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(2)</a:t>
            </a:r>
            <a:r>
              <a:rPr kumimoji="0" lang="zh-TW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完整性 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1692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DC1069-03C6-4CB3-950B-2ED352031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失效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工作天以上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公用電腦、印表機、碎紙機、</a:t>
            </a:r>
            <a:r>
              <a:rPr lang="zh-TW" altLang="en-US" sz="2000" dirty="0"/>
              <a:t>監視系統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/>
              <a:t>人員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失效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工作小時以上，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工作天以下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900" dirty="0"/>
              <a:t>例</a:t>
            </a:r>
            <a:r>
              <a:rPr lang="en-US" altLang="zh-TW" sz="1900" dirty="0"/>
              <a:t>: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個人電腦、門禁系統。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失效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工作小時以上，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工作小時以下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900" dirty="0"/>
              <a:t>例</a:t>
            </a:r>
            <a:r>
              <a:rPr lang="en-US" altLang="zh-TW" sz="1900" dirty="0"/>
              <a:t>:</a:t>
            </a:r>
            <a:r>
              <a:rPr lang="zh-TW" altLang="en-US" sz="1900" dirty="0"/>
              <a:t>資料備份</a:t>
            </a:r>
            <a:r>
              <a:rPr lang="en-US" altLang="zh-TW" sz="1900" dirty="0"/>
              <a:t>NAS</a:t>
            </a:r>
            <a:r>
              <a:rPr lang="zh-TW" altLang="en-US" sz="1900" dirty="0"/>
              <a:t>。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失效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工作小時以下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校務核心系統。</a:t>
            </a:r>
            <a:endParaRPr lang="en-US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2668AC1-0BFD-4105-ABDE-9AF4682B1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59633"/>
              </p:ext>
            </p:extLst>
          </p:nvPr>
        </p:nvGraphicFramePr>
        <p:xfrm>
          <a:off x="1699592" y="137666"/>
          <a:ext cx="5257722" cy="1948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7649">
                  <a:extLst>
                    <a:ext uri="{9D8B030D-6E8A-4147-A177-3AD203B41FA5}">
                      <a16:colId xmlns:a16="http://schemas.microsoft.com/office/drawing/2014/main" val="830592242"/>
                    </a:ext>
                  </a:extLst>
                </a:gridCol>
                <a:gridCol w="1180073">
                  <a:extLst>
                    <a:ext uri="{9D8B030D-6E8A-4147-A177-3AD203B41FA5}">
                      <a16:colId xmlns:a16="http://schemas.microsoft.com/office/drawing/2014/main" val="1865547387"/>
                    </a:ext>
                  </a:extLst>
                </a:gridCol>
              </a:tblGrid>
              <a:tr h="306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評估標準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601464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該資訊資產可容許失效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工作天以上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537503"/>
                  </a:ext>
                </a:extLst>
              </a:tr>
              <a:tr h="4947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該資訊資產可容許失效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工作小時以上，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工作天以下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750263"/>
                  </a:ext>
                </a:extLst>
              </a:tr>
              <a:tr h="4947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該資訊資產僅容許失效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工作小時以上，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工作小時以下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700574"/>
                  </a:ext>
                </a:extLst>
              </a:tr>
              <a:tr h="346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該資訊資產僅容許失效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工作小時以下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97506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9A7EEC8-270E-439E-B863-FF7B6E949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30" y="137666"/>
            <a:ext cx="9925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TW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(3)</a:t>
            </a:r>
            <a:r>
              <a:rPr kumimoji="0" lang="zh-TW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可用性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7646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7CA371-6443-4A3A-B56B-CE342833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41003B-DF79-4FCF-ABC9-F2F1524F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51114"/>
            <a:ext cx="7133618" cy="5202606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名詞定義</a:t>
            </a:r>
          </a:p>
          <a:p>
            <a:pPr marL="457200" lvl="1" indent="0" fontAlgn="base">
              <a:buNone/>
            </a:pP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</a:t>
            </a:r>
            <a:r>
              <a:rPr lang="zh-TW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資產擁有者</a:t>
            </a:r>
            <a:b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具本校資訊資產之所有權，並為資訊資產管理授權之決策人員。</a:t>
            </a:r>
          </a:p>
          <a:p>
            <a:pPr marL="457200" lvl="1" indent="0" fontAlgn="base">
              <a:buNone/>
            </a:pP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</a:t>
            </a:r>
            <a:r>
              <a:rPr lang="zh-TW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資產管理者</a:t>
            </a:r>
            <a:br>
              <a:rPr lang="en-US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由資訊資產擁有者授權取得管理之責，具資訊資產存取控管的權限。</a:t>
            </a:r>
          </a:p>
          <a:p>
            <a:pPr marL="457200" lvl="1" indent="0" fontAlgn="base">
              <a:buNone/>
            </a:pP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</a:t>
            </a:r>
            <a:r>
              <a:rPr lang="zh-TW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資產使用者</a:t>
            </a:r>
            <a:b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從資訊資產管理者取得資訊資產之使用權，以實際或邏輯方式使用該項資訊資產之人員。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3865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41003B-DF79-4FCF-ABC9-F2F1524F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51114"/>
            <a:ext cx="7133618" cy="5202606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zh-TW" altLang="zh-TW" sz="2000" dirty="0"/>
              <a:t>權責</a:t>
            </a:r>
          </a:p>
          <a:p>
            <a:pPr marL="457200" lvl="1" indent="0" fontAlgn="base">
              <a:buNone/>
            </a:pPr>
            <a:r>
              <a:rPr lang="zh-TW" altLang="zh-TW" sz="1800" dirty="0">
                <a:solidFill>
                  <a:schemeClr val="tx1"/>
                </a:solidFill>
              </a:rPr>
              <a:t>資訊</a:t>
            </a:r>
            <a:r>
              <a:rPr lang="zh-TW" altLang="zh-TW" sz="1800" dirty="0">
                <a:solidFill>
                  <a:srgbClr val="FF0000"/>
                </a:solidFill>
              </a:rPr>
              <a:t>資產擁有者</a:t>
            </a:r>
            <a:br>
              <a:rPr lang="en-US" altLang="zh-TW" sz="1800" dirty="0"/>
            </a:br>
            <a:r>
              <a:rPr lang="zh-TW" altLang="zh-TW" sz="1800" dirty="0"/>
              <a:t>規劃資訊資產分類與分級方式，並指派資訊資產管理者。</a:t>
            </a:r>
          </a:p>
          <a:p>
            <a:pPr marL="457200" lvl="1" indent="0" fontAlgn="base">
              <a:buNone/>
            </a:pPr>
            <a:r>
              <a:rPr lang="zh-TW" altLang="zh-TW" sz="1800" dirty="0">
                <a:solidFill>
                  <a:schemeClr val="tx1"/>
                </a:solidFill>
              </a:rPr>
              <a:t>資訊</a:t>
            </a:r>
            <a:r>
              <a:rPr lang="zh-TW" altLang="zh-TW" sz="1800" dirty="0">
                <a:solidFill>
                  <a:srgbClr val="FF0000"/>
                </a:solidFill>
              </a:rPr>
              <a:t>資產管理者</a:t>
            </a:r>
            <a:br>
              <a:rPr lang="en-US" altLang="zh-TW" sz="1800" dirty="0"/>
            </a:br>
            <a:r>
              <a:rPr lang="zh-TW" altLang="zh-TW" sz="1800" dirty="0"/>
              <a:t>對保管之資訊資產進行資產評價、維護管理，並規劃及執行適當的控制措施。</a:t>
            </a:r>
          </a:p>
          <a:p>
            <a:pPr marL="457200" lvl="1" indent="0" fontAlgn="base">
              <a:buNone/>
            </a:pPr>
            <a:r>
              <a:rPr lang="zh-TW" altLang="zh-TW" sz="1800" dirty="0">
                <a:solidFill>
                  <a:schemeClr val="tx1"/>
                </a:solidFill>
              </a:rPr>
              <a:t>資訊</a:t>
            </a:r>
            <a:r>
              <a:rPr lang="zh-TW" altLang="zh-TW" sz="1800" dirty="0">
                <a:solidFill>
                  <a:srgbClr val="FF0000"/>
                </a:solidFill>
              </a:rPr>
              <a:t>資產使用者</a:t>
            </a:r>
            <a:br>
              <a:rPr lang="en-US" altLang="zh-TW" sz="1800" dirty="0"/>
            </a:br>
            <a:r>
              <a:rPr lang="zh-TW" altLang="zh-TW" sz="1800" dirty="0"/>
              <a:t>對於被授權使用之資訊資產，應依各項安全程序，正確使用及操作。</a:t>
            </a:r>
          </a:p>
          <a:p>
            <a:pPr marL="457200" lvl="1" indent="0" fontAlgn="base">
              <a:buNone/>
            </a:pPr>
            <a:r>
              <a:rPr lang="zh-TW" altLang="zh-TW" sz="1800" dirty="0"/>
              <a:t>單位主管</a:t>
            </a:r>
          </a:p>
          <a:p>
            <a:pPr marL="914400" lvl="2" indent="0" fontAlgn="base">
              <a:buNone/>
            </a:pPr>
            <a:r>
              <a:rPr lang="zh-TW" altLang="zh-TW" sz="1800" dirty="0"/>
              <a:t>負責指派專人維護資訊資產清冊。</a:t>
            </a:r>
          </a:p>
          <a:p>
            <a:pPr marL="914400" lvl="2" indent="0" fontAlgn="base">
              <a:buNone/>
            </a:pPr>
            <a:r>
              <a:rPr lang="zh-TW" altLang="zh-TW" sz="1800" dirty="0"/>
              <a:t>負責監督資訊資產分類、分級執行與管理。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6018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50E3DE-14B3-443B-95D0-D6FF07CD9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例</a:t>
            </a:r>
            <a:r>
              <a:rPr lang="en-US" altLang="zh-TW" sz="2400" dirty="0"/>
              <a:t>:</a:t>
            </a:r>
            <a:r>
              <a:rPr lang="zh-TW" altLang="en-US" sz="2400" dirty="0"/>
              <a:t>公文系統</a:t>
            </a:r>
            <a:r>
              <a:rPr lang="en-US" altLang="zh-TW" sz="2400" dirty="0"/>
              <a:t>(HW)</a:t>
            </a:r>
          </a:p>
          <a:p>
            <a:pPr marL="0" indent="0">
              <a:buNone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擁有者</a:t>
            </a:r>
            <a:r>
              <a:rPr lang="en-US" altLang="zh-TW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具完全控制能力</a:t>
            </a:r>
            <a:r>
              <a:rPr lang="en-US" altLang="zh-TW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系統組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資產管理者</a:t>
            </a:r>
            <a:r>
              <a:rPr lang="en-US" altLang="zh-TW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具系統權限控制能力</a:t>
            </a:r>
            <a:r>
              <a:rPr lang="en-US" altLang="zh-TW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秘書室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資產使用者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全校職員</a:t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2573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BBC079-F380-4E86-BFD8-6F31F1BFC9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資訊財產盤點作業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(B4)</a:t>
            </a:r>
            <a:endParaRPr lang="zh-TW" altLang="en-US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0149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50E3DE-14B3-443B-95D0-D6FF07CD9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例</a:t>
            </a:r>
            <a:r>
              <a:rPr lang="en-US" altLang="zh-TW" sz="2400" dirty="0"/>
              <a:t>:</a:t>
            </a:r>
            <a:r>
              <a:rPr lang="zh-TW" altLang="en-US" sz="2400" dirty="0"/>
              <a:t>資訊組財產清冊</a:t>
            </a:r>
            <a:r>
              <a:rPr lang="en-US" altLang="zh-TW" sz="2400" dirty="0"/>
              <a:t>(DC)</a:t>
            </a:r>
          </a:p>
          <a:p>
            <a:pPr marL="0" indent="0">
              <a:buNone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擁有者</a:t>
            </a:r>
            <a:endParaRPr lang="en-US" altLang="zh-TW" sz="1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資訊組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資產管理者</a:t>
            </a:r>
            <a:r>
              <a:rPr lang="en-US" altLang="zh-TW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管理誰能觀看使用</a:t>
            </a:r>
            <a:r>
              <a:rPr lang="en-US" altLang="zh-TW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/>
              <a:t>資訊組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資產使用者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資訊組</a:t>
            </a:r>
            <a:b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71493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7333D5-6271-4001-AC84-C5C7B1018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風險評估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威脅及弱點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3778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152A4D-E970-4CCF-9C7E-802E6002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資訊資產價值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5B65635D-1EAA-4046-84A7-BC6D1BA1527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43840" y="1738262"/>
          <a:ext cx="4391025" cy="2063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1735">
                  <a:extLst>
                    <a:ext uri="{9D8B030D-6E8A-4147-A177-3AD203B41FA5}">
                      <a16:colId xmlns:a16="http://schemas.microsoft.com/office/drawing/2014/main" val="2668098733"/>
                    </a:ext>
                  </a:extLst>
                </a:gridCol>
                <a:gridCol w="969290">
                  <a:extLst>
                    <a:ext uri="{9D8B030D-6E8A-4147-A177-3AD203B41FA5}">
                      <a16:colId xmlns:a16="http://schemas.microsoft.com/office/drawing/2014/main" val="633044502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評估標準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722853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507365" indent="-5073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此資訊資產無特殊之機密性要求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911655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此資訊資產僅供組織內部人員或被授權之單位及人員使用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6547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此資訊資產僅供組織內部相關業務承辦人員及其主管，或被授權之單位及人員使用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95369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此資訊資產所包含資訊為組織或法律所規範的機密資訊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1653817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F82A9F23-F30E-4C43-8E9E-4847DA784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60" y="1259802"/>
            <a:ext cx="130997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TW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(1)</a:t>
            </a:r>
            <a:r>
              <a:rPr kumimoji="0" lang="zh-TW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機密性</a:t>
            </a:r>
            <a:endParaRPr kumimoji="0" lang="en-US" altLang="zh-TW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Gungsuh" panose="02030600000101010101" pitchFamily="18" charset="-127"/>
            </a:endParaRPr>
          </a:p>
          <a:p>
            <a:pPr lvl="0"/>
            <a:r>
              <a:rPr lang="en-US" altLang="zh-TW" sz="1400" dirty="0">
                <a:solidFill>
                  <a:srgbClr val="FF0000"/>
                </a:solidFill>
              </a:rPr>
              <a:t>Confidentiality</a:t>
            </a:r>
            <a:endParaRPr kumimoji="0" lang="zh-TW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33661CF-3E17-45B7-85A6-2190C5E731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33925" y="2778719"/>
          <a:ext cx="4410075" cy="2615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5216">
                  <a:extLst>
                    <a:ext uri="{9D8B030D-6E8A-4147-A177-3AD203B41FA5}">
                      <a16:colId xmlns:a16="http://schemas.microsoft.com/office/drawing/2014/main" val="1778174284"/>
                    </a:ext>
                  </a:extLst>
                </a:gridCol>
                <a:gridCol w="1004859">
                  <a:extLst>
                    <a:ext uri="{9D8B030D-6E8A-4147-A177-3AD203B41FA5}">
                      <a16:colId xmlns:a16="http://schemas.microsoft.com/office/drawing/2014/main" val="1501237201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L="1813560" indent="-82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評估標準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749678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該資訊資產本身完整性要求極低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327309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該資訊資產本身具有完整性要求，當完整性遭受破壞時，不會對組織造成傷害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2888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該資訊資產具有完整性要求，當完整性遭受破壞時會對組織造成傷害，但不至於太嚴重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986131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該資訊資產具有完整性要求，當完整性遭受破壞時會對組織造成傷害，甚至造成業務終止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2990324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5EE55DA7-B34B-4416-AD84-2DF30A359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2257732"/>
            <a:ext cx="11079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TW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(2)</a:t>
            </a:r>
            <a:r>
              <a:rPr kumimoji="0" lang="zh-TW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完整性</a:t>
            </a:r>
            <a:endParaRPr kumimoji="0" lang="en-US" altLang="zh-TW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Gungsuh" panose="02030600000101010101" pitchFamily="18" charset="-127"/>
            </a:endParaRPr>
          </a:p>
          <a:p>
            <a:pPr lvl="0"/>
            <a:r>
              <a:rPr kumimoji="0" lang="zh-TW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</a:rPr>
              <a:t>Integrity</a:t>
            </a:r>
            <a:endParaRPr kumimoji="0" lang="zh-TW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D05F1E0D-5142-420F-AC28-7EF8927D5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3840" y="4690493"/>
          <a:ext cx="4410075" cy="1858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253">
                  <a:extLst>
                    <a:ext uri="{9D8B030D-6E8A-4147-A177-3AD203B41FA5}">
                      <a16:colId xmlns:a16="http://schemas.microsoft.com/office/drawing/2014/main" val="830592242"/>
                    </a:ext>
                  </a:extLst>
                </a:gridCol>
                <a:gridCol w="989822">
                  <a:extLst>
                    <a:ext uri="{9D8B030D-6E8A-4147-A177-3AD203B41FA5}">
                      <a16:colId xmlns:a16="http://schemas.microsoft.com/office/drawing/2014/main" val="1865547387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評估標準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601464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該資訊資產可容許失效</a:t>
                      </a: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工作天以上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5375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該資訊資產可容許失效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工作小時以上，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工作天以下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75026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該資訊資產僅容許失效</a:t>
                      </a: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工作小時以上，</a:t>
                      </a: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工作小時以下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70057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該資訊資產僅容許失效</a:t>
                      </a: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工作小時以下</a:t>
                      </a:r>
                      <a:endParaRPr lang="zh-TW" sz="11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975063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4C1B784-3D02-4DA4-B666-37E459C35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" y="4169506"/>
            <a:ext cx="11459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TW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(3)</a:t>
            </a:r>
            <a:r>
              <a:rPr kumimoji="0" lang="zh-TW" alt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可用性</a:t>
            </a:r>
            <a:endParaRPr kumimoji="0" lang="en-US" altLang="zh-TW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Gungsuh" panose="02030600000101010101" pitchFamily="18" charset="-127"/>
            </a:endParaRPr>
          </a:p>
          <a:p>
            <a:pPr lvl="0"/>
            <a:r>
              <a:rPr lang="en-US" altLang="zh-TW" sz="1600" dirty="0">
                <a:solidFill>
                  <a:srgbClr val="FF0000"/>
                </a:solidFill>
              </a:rPr>
              <a:t>Availability</a:t>
            </a:r>
            <a:endParaRPr kumimoji="0" lang="zh-TW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A88FEF7-2506-46E5-91F8-D24D9D9C030C}"/>
              </a:ext>
            </a:extLst>
          </p:cNvPr>
          <p:cNvSpPr txBox="1"/>
          <p:nvPr/>
        </p:nvSpPr>
        <p:spPr>
          <a:xfrm>
            <a:off x="4735960" y="5619625"/>
            <a:ext cx="416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資產價值</a:t>
            </a:r>
            <a:r>
              <a:rPr lang="en-US" altLang="zh-TW" sz="2400" dirty="0"/>
              <a:t>AV=C.I.A</a:t>
            </a:r>
            <a:r>
              <a:rPr lang="zh-TW" altLang="en-US" sz="2400" dirty="0"/>
              <a:t>取最大值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717068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246DB6-8421-4ADB-9C7B-8AE62C202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風險值計算</a:t>
            </a:r>
            <a:br>
              <a:rPr lang="zh-TW" altLang="zh-TW" sz="3600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78BFF9-6E82-4CEC-9D5F-C6163E650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lvl="2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風險值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（資訊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資產價值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× 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威脅等級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× 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弱點等級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2" indent="0" fontAlgn="base">
              <a:buNone/>
            </a:pP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4375B16-2F3B-4B6F-AEC1-C26A205D8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50657"/>
              </p:ext>
            </p:extLst>
          </p:nvPr>
        </p:nvGraphicFramePr>
        <p:xfrm>
          <a:off x="1957660" y="1387162"/>
          <a:ext cx="6184855" cy="1727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6691">
                  <a:extLst>
                    <a:ext uri="{9D8B030D-6E8A-4147-A177-3AD203B41FA5}">
                      <a16:colId xmlns:a16="http://schemas.microsoft.com/office/drawing/2014/main" val="1757413016"/>
                    </a:ext>
                  </a:extLst>
                </a:gridCol>
                <a:gridCol w="1388164">
                  <a:extLst>
                    <a:ext uri="{9D8B030D-6E8A-4147-A177-3AD203B41FA5}">
                      <a16:colId xmlns:a16="http://schemas.microsoft.com/office/drawing/2014/main" val="3492098190"/>
                    </a:ext>
                  </a:extLst>
                </a:gridCol>
              </a:tblGrid>
              <a:tr h="498707">
                <a:tc>
                  <a:txBody>
                    <a:bodyPr/>
                    <a:lstStyle/>
                    <a:p>
                      <a:pPr marL="226695" indent="-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000" cap="small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評估標準</a:t>
                      </a:r>
                      <a:endParaRPr lang="zh-TW" sz="15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6179" marR="96179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000" cap="small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評估值</a:t>
                      </a:r>
                      <a:endParaRPr lang="zh-TW" sz="15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6179" marR="96179" marT="0" marB="0" anchor="ctr"/>
                </a:tc>
                <a:extLst>
                  <a:ext uri="{0D108BD9-81ED-4DB2-BD59-A6C34878D82A}">
                    <a16:rowId xmlns:a16="http://schemas.microsoft.com/office/drawing/2014/main" val="1698043549"/>
                  </a:ext>
                </a:extLst>
              </a:tr>
              <a:tr h="409652">
                <a:tc>
                  <a:txBody>
                    <a:bodyPr/>
                    <a:lstStyle/>
                    <a:p>
                      <a:pPr indent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000" cap="small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威脅發生之可能性為低</a:t>
                      </a:r>
                      <a:endParaRPr lang="zh-TW" sz="15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6179" marR="96179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5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6179" marR="96179" marT="0" marB="0" anchor="ctr"/>
                </a:tc>
                <a:extLst>
                  <a:ext uri="{0D108BD9-81ED-4DB2-BD59-A6C34878D82A}">
                    <a16:rowId xmlns:a16="http://schemas.microsoft.com/office/drawing/2014/main" val="327409165"/>
                  </a:ext>
                </a:extLst>
              </a:tr>
              <a:tr h="409652">
                <a:tc>
                  <a:txBody>
                    <a:bodyPr/>
                    <a:lstStyle/>
                    <a:p>
                      <a:pPr indent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000" cap="small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威脅發生之可能性為中</a:t>
                      </a:r>
                      <a:endParaRPr lang="zh-TW" sz="15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6179" marR="96179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5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6179" marR="96179" marT="0" marB="0" anchor="ctr"/>
                </a:tc>
                <a:extLst>
                  <a:ext uri="{0D108BD9-81ED-4DB2-BD59-A6C34878D82A}">
                    <a16:rowId xmlns:a16="http://schemas.microsoft.com/office/drawing/2014/main" val="368209613"/>
                  </a:ext>
                </a:extLst>
              </a:tr>
              <a:tr h="409652">
                <a:tc>
                  <a:txBody>
                    <a:bodyPr/>
                    <a:lstStyle/>
                    <a:p>
                      <a:pPr indent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000" cap="small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威脅發生之可能性為高</a:t>
                      </a:r>
                      <a:endParaRPr lang="zh-TW" sz="15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6179" marR="96179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cap="small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5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6179" marR="96179" marT="0" marB="0" anchor="ctr"/>
                </a:tc>
                <a:extLst>
                  <a:ext uri="{0D108BD9-81ED-4DB2-BD59-A6C34878D82A}">
                    <a16:rowId xmlns:a16="http://schemas.microsoft.com/office/drawing/2014/main" val="2313164030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3B62BFF8-C88A-4E38-B7CD-6C502C7A8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" y="1233273"/>
            <a:ext cx="12682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35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TW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 </a:t>
            </a:r>
            <a:r>
              <a:rPr kumimoji="0" lang="en-US" altLang="zh-TW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(1)</a:t>
            </a:r>
            <a:r>
              <a:rPr kumimoji="0" lang="zh-TW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威脅等級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F75E3689-D1F4-4822-9E75-196A3551F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301823"/>
              </p:ext>
            </p:extLst>
          </p:nvPr>
        </p:nvGraphicFramePr>
        <p:xfrm>
          <a:off x="1960790" y="3429000"/>
          <a:ext cx="6181725" cy="1715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3195">
                  <a:extLst>
                    <a:ext uri="{9D8B030D-6E8A-4147-A177-3AD203B41FA5}">
                      <a16:colId xmlns:a16="http://schemas.microsoft.com/office/drawing/2014/main" val="1860395712"/>
                    </a:ext>
                  </a:extLst>
                </a:gridCol>
                <a:gridCol w="1378530">
                  <a:extLst>
                    <a:ext uri="{9D8B030D-6E8A-4147-A177-3AD203B41FA5}">
                      <a16:colId xmlns:a16="http://schemas.microsoft.com/office/drawing/2014/main" val="3051171316"/>
                    </a:ext>
                  </a:extLst>
                </a:gridCol>
              </a:tblGrid>
              <a:tr h="495245">
                <a:tc>
                  <a:txBody>
                    <a:bodyPr/>
                    <a:lstStyle/>
                    <a:p>
                      <a:pPr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900" cap="small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評估標準</a:t>
                      </a:r>
                      <a:endParaRPr lang="zh-TW" sz="15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900" cap="small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評估值</a:t>
                      </a:r>
                      <a:endParaRPr lang="zh-TW" sz="15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512" marR="95512" marT="0" marB="0" anchor="ctr"/>
                </a:tc>
                <a:extLst>
                  <a:ext uri="{0D108BD9-81ED-4DB2-BD59-A6C34878D82A}">
                    <a16:rowId xmlns:a16="http://schemas.microsoft.com/office/drawing/2014/main" val="2757663567"/>
                  </a:ext>
                </a:extLst>
              </a:tr>
              <a:tr h="406809">
                <a:tc>
                  <a:txBody>
                    <a:bodyPr/>
                    <a:lstStyle/>
                    <a:p>
                      <a:pPr indent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9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該弱點不容易被威脅利用</a:t>
                      </a:r>
                      <a:endParaRPr lang="zh-TW" sz="15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cap="small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5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512" marR="95512" marT="0" marB="0" anchor="ctr"/>
                </a:tc>
                <a:extLst>
                  <a:ext uri="{0D108BD9-81ED-4DB2-BD59-A6C34878D82A}">
                    <a16:rowId xmlns:a16="http://schemas.microsoft.com/office/drawing/2014/main" val="115605939"/>
                  </a:ext>
                </a:extLst>
              </a:tr>
              <a:tr h="406809">
                <a:tc>
                  <a:txBody>
                    <a:bodyPr/>
                    <a:lstStyle/>
                    <a:p>
                      <a:pPr indent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9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該弱點容易被威脅利用</a:t>
                      </a:r>
                      <a:endParaRPr lang="zh-TW" sz="15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cap="small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5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512" marR="95512" marT="0" marB="0" anchor="ctr"/>
                </a:tc>
                <a:extLst>
                  <a:ext uri="{0D108BD9-81ED-4DB2-BD59-A6C34878D82A}">
                    <a16:rowId xmlns:a16="http://schemas.microsoft.com/office/drawing/2014/main" val="630519766"/>
                  </a:ext>
                </a:extLst>
              </a:tr>
              <a:tr h="406809">
                <a:tc>
                  <a:txBody>
                    <a:bodyPr/>
                    <a:lstStyle/>
                    <a:p>
                      <a:pPr indent="69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9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該弱點非常容易被威脅利用</a:t>
                      </a:r>
                      <a:endParaRPr lang="zh-TW" sz="150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cap="small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15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512" marR="95512" marT="0" marB="0" anchor="ctr"/>
                </a:tc>
                <a:extLst>
                  <a:ext uri="{0D108BD9-81ED-4DB2-BD59-A6C34878D82A}">
                    <a16:rowId xmlns:a16="http://schemas.microsoft.com/office/drawing/2014/main" val="2112461730"/>
                  </a:ext>
                </a:extLst>
              </a:tr>
            </a:tbl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DF2B6C40-42D3-4066-BE27-1A621B167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83" y="3429000"/>
            <a:ext cx="11785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35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TW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(2)</a:t>
            </a:r>
            <a:r>
              <a:rPr kumimoji="0" lang="zh-TW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Gungsuh" panose="02030600000101010101" pitchFamily="18" charset="-127"/>
              </a:rPr>
              <a:t>弱點等級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6855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8FEFE-8BDF-4C28-9B7E-13219D1D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威脅及弱點評估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049C42C-D1C0-4DE1-A8A9-D0CCA5124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9553031-1072-4FA7-967E-B2C350F18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37525"/>
            <a:ext cx="9144000" cy="318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62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20FB1869-CE5B-4DB8-B214-AD4897761B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74681"/>
            <a:ext cx="9144000" cy="390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02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19B966-ADC4-46A3-8245-2B35A946A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謝謝聆聽</a:t>
            </a:r>
          </a:p>
        </p:txBody>
      </p:sp>
    </p:spTree>
    <p:extLst>
      <p:ext uri="{BB962C8B-B14F-4D97-AF65-F5344CB8AC3E}">
        <p14:creationId xmlns:p14="http://schemas.microsoft.com/office/powerpoint/2010/main" val="192338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918AF3-FFD1-410C-AA45-BE86AA5EE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大綱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E164E2-0056-492A-8767-0F843B9A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定義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資訊資產盤點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風險評估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p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055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0858F5A4-97BA-4626-A7DD-E4BA3342E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定義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617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7CA371-6443-4A3A-B56B-CE342833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41003B-DF79-4FCF-ABC9-F2F1524F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51114"/>
            <a:ext cx="7133618" cy="5202606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目的</a:t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訂定資訊資產分類與分級之原則並規範各類資訊資產之管理方式，以保護元培醫事科技大學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以下簡稱本校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各類資訊資產，避免因人為疏失、蓄意或自然災害等風險所造成之傷害。</a:t>
            </a:r>
          </a:p>
          <a:p>
            <a:pPr marL="0" lvl="0" indent="0" fontAlgn="base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 fontAlgn="base">
              <a:buNone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適用範圍</a:t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適用於本校</a:t>
            </a:r>
            <a:r>
              <a:rPr lang="zh-TW" altLang="zh-TW" sz="20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資訊安全管理系統涉及之所有資訊資產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246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6F33A910-DA1A-4AB7-AE20-4981695B0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資訊資產盤點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575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D534B6-DA34-4979-90AA-6E515D6A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653691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資產盤點表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FEC58A20-AB52-4869-8C36-58D940441E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630904"/>
              </p:ext>
            </p:extLst>
          </p:nvPr>
        </p:nvGraphicFramePr>
        <p:xfrm>
          <a:off x="59635" y="1272209"/>
          <a:ext cx="9024730" cy="4967276"/>
        </p:xfrm>
        <a:graphic>
          <a:graphicData uri="http://schemas.openxmlformats.org/drawingml/2006/table">
            <a:tbl>
              <a:tblPr/>
              <a:tblGrid>
                <a:gridCol w="488190">
                  <a:extLst>
                    <a:ext uri="{9D8B030D-6E8A-4147-A177-3AD203B41FA5}">
                      <a16:colId xmlns:a16="http://schemas.microsoft.com/office/drawing/2014/main" val="805775104"/>
                    </a:ext>
                  </a:extLst>
                </a:gridCol>
                <a:gridCol w="334501">
                  <a:extLst>
                    <a:ext uri="{9D8B030D-6E8A-4147-A177-3AD203B41FA5}">
                      <a16:colId xmlns:a16="http://schemas.microsoft.com/office/drawing/2014/main" val="314705783"/>
                    </a:ext>
                  </a:extLst>
                </a:gridCol>
                <a:gridCol w="291557">
                  <a:extLst>
                    <a:ext uri="{9D8B030D-6E8A-4147-A177-3AD203B41FA5}">
                      <a16:colId xmlns:a16="http://schemas.microsoft.com/office/drawing/2014/main" val="2950495778"/>
                    </a:ext>
                  </a:extLst>
                </a:gridCol>
                <a:gridCol w="1213694">
                  <a:extLst>
                    <a:ext uri="{9D8B030D-6E8A-4147-A177-3AD203B41FA5}">
                      <a16:colId xmlns:a16="http://schemas.microsoft.com/office/drawing/2014/main" val="92174003"/>
                    </a:ext>
                  </a:extLst>
                </a:gridCol>
                <a:gridCol w="3751827">
                  <a:extLst>
                    <a:ext uri="{9D8B030D-6E8A-4147-A177-3AD203B41FA5}">
                      <a16:colId xmlns:a16="http://schemas.microsoft.com/office/drawing/2014/main" val="3633448434"/>
                    </a:ext>
                  </a:extLst>
                </a:gridCol>
                <a:gridCol w="508531">
                  <a:extLst>
                    <a:ext uri="{9D8B030D-6E8A-4147-A177-3AD203B41FA5}">
                      <a16:colId xmlns:a16="http://schemas.microsoft.com/office/drawing/2014/main" val="4288907367"/>
                    </a:ext>
                  </a:extLst>
                </a:gridCol>
                <a:gridCol w="424907">
                  <a:extLst>
                    <a:ext uri="{9D8B030D-6E8A-4147-A177-3AD203B41FA5}">
                      <a16:colId xmlns:a16="http://schemas.microsoft.com/office/drawing/2014/main" val="3275495784"/>
                    </a:ext>
                  </a:extLst>
                </a:gridCol>
                <a:gridCol w="415866">
                  <a:extLst>
                    <a:ext uri="{9D8B030D-6E8A-4147-A177-3AD203B41FA5}">
                      <a16:colId xmlns:a16="http://schemas.microsoft.com/office/drawing/2014/main" val="3909145903"/>
                    </a:ext>
                  </a:extLst>
                </a:gridCol>
                <a:gridCol w="400045">
                  <a:extLst>
                    <a:ext uri="{9D8B030D-6E8A-4147-A177-3AD203B41FA5}">
                      <a16:colId xmlns:a16="http://schemas.microsoft.com/office/drawing/2014/main" val="2079948055"/>
                    </a:ext>
                  </a:extLst>
                </a:gridCol>
                <a:gridCol w="291557">
                  <a:extLst>
                    <a:ext uri="{9D8B030D-6E8A-4147-A177-3AD203B41FA5}">
                      <a16:colId xmlns:a16="http://schemas.microsoft.com/office/drawing/2014/main" val="2334717569"/>
                    </a:ext>
                  </a:extLst>
                </a:gridCol>
                <a:gridCol w="289297">
                  <a:extLst>
                    <a:ext uri="{9D8B030D-6E8A-4147-A177-3AD203B41FA5}">
                      <a16:colId xmlns:a16="http://schemas.microsoft.com/office/drawing/2014/main" val="139255963"/>
                    </a:ext>
                  </a:extLst>
                </a:gridCol>
                <a:gridCol w="271216">
                  <a:extLst>
                    <a:ext uri="{9D8B030D-6E8A-4147-A177-3AD203B41FA5}">
                      <a16:colId xmlns:a16="http://schemas.microsoft.com/office/drawing/2014/main" val="3827140137"/>
                    </a:ext>
                  </a:extLst>
                </a:gridCol>
                <a:gridCol w="343542">
                  <a:extLst>
                    <a:ext uri="{9D8B030D-6E8A-4147-A177-3AD203B41FA5}">
                      <a16:colId xmlns:a16="http://schemas.microsoft.com/office/drawing/2014/main" val="34154000"/>
                    </a:ext>
                  </a:extLst>
                </a:gridCol>
              </a:tblGrid>
              <a:tr h="25987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資訊資產清冊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機密等級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︰</a:t>
                      </a:r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限閱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379045"/>
                  </a:ext>
                </a:extLst>
              </a:tr>
              <a:tr h="1689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文件編號：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ISMS-4-12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版　　次：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1.0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23198"/>
                  </a:ext>
                </a:extLst>
              </a:tr>
              <a:tr h="17541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紀錄編號：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填表日期：　　　　年　　　月　　　日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087616"/>
                  </a:ext>
                </a:extLst>
              </a:tr>
              <a:tr h="61719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資產編號</a:t>
                      </a:r>
                    </a:p>
                  </a:txBody>
                  <a:tcPr marL="4776" marR="4776" marT="4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類別</a:t>
                      </a:r>
                    </a:p>
                  </a:txBody>
                  <a:tcPr marL="4776" marR="4776" marT="4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分級</a:t>
                      </a:r>
                    </a:p>
                  </a:txBody>
                  <a:tcPr marL="4776" marR="4776" marT="4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資產名稱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資產說明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擁有單位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擁有者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管理者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使用者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機密性</a:t>
                      </a:r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C)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完整性</a:t>
                      </a:r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I)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可用性</a:t>
                      </a:r>
                      <a:r>
                        <a:rPr lang="en-US" altLang="zh-TW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A)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資產價值</a:t>
                      </a: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AV(</a:t>
                      </a:r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取</a:t>
                      </a: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MAX of C.I.A)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00863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878248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523325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168311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583960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106007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137938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759132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141101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048550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726671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031475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354910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883308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86952"/>
                  </a:ext>
                </a:extLst>
              </a:tr>
              <a:tr h="88152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001524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716570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168442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874743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691145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093778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875871"/>
                  </a:ext>
                </a:extLst>
              </a:tr>
              <a:tr h="201403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256860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430579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808590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216789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212973"/>
                  </a:ext>
                </a:extLst>
              </a:tr>
              <a:tr h="123440">
                <a:tc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056727"/>
                  </a:ext>
                </a:extLst>
              </a:tr>
              <a:tr h="370318">
                <a:tc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資產管理者簽章</a:t>
                      </a:r>
                      <a:r>
                        <a:rPr lang="en-US" altLang="zh-TW" sz="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流程</a:t>
                      </a:r>
                      <a:r>
                        <a:rPr lang="en-US" altLang="zh-TW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系統主管人員</a:t>
                      </a:r>
                      <a:r>
                        <a:rPr lang="en-US" altLang="zh-TW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風險擁有者</a:t>
                      </a:r>
                      <a:r>
                        <a:rPr lang="en-US" altLang="zh-TW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審核</a:t>
                      </a:r>
                      <a:r>
                        <a:rPr lang="en-US" altLang="zh-TW" sz="5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776" marR="4776" marT="47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790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43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A1B9812E-AB94-4618-9D01-C080729A9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4" y="376317"/>
            <a:ext cx="8915400" cy="4150273"/>
          </a:xfrm>
          <a:prstGeom prst="rect">
            <a:avLst/>
          </a:prstGeom>
        </p:spPr>
      </p:pic>
      <p:sp>
        <p:nvSpPr>
          <p:cNvPr id="2" name="橢圓 1">
            <a:extLst>
              <a:ext uri="{FF2B5EF4-FFF2-40B4-BE49-F238E27FC236}">
                <a16:creationId xmlns:a16="http://schemas.microsoft.com/office/drawing/2014/main" id="{29954A0A-FFE2-42CB-B150-41245BFDAD97}"/>
              </a:ext>
            </a:extLst>
          </p:cNvPr>
          <p:cNvSpPr/>
          <p:nvPr/>
        </p:nvSpPr>
        <p:spPr>
          <a:xfrm>
            <a:off x="159025" y="1222513"/>
            <a:ext cx="3359426" cy="4671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4981078-F75B-4768-B43A-97AC9DD39007}"/>
              </a:ext>
            </a:extLst>
          </p:cNvPr>
          <p:cNvSpPr/>
          <p:nvPr/>
        </p:nvSpPr>
        <p:spPr>
          <a:xfrm>
            <a:off x="159026" y="4597246"/>
            <a:ext cx="6698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/>
              <a:t>西元年（</a:t>
            </a:r>
            <a:r>
              <a:rPr lang="en-US" altLang="zh-TW" dirty="0"/>
              <a:t>4</a:t>
            </a:r>
            <a:r>
              <a:rPr lang="zh-TW" altLang="zh-TW" dirty="0"/>
              <a:t>碼）</a:t>
            </a:r>
            <a:r>
              <a:rPr lang="en-US" altLang="zh-TW" dirty="0"/>
              <a:t>+ </a:t>
            </a:r>
            <a:r>
              <a:rPr lang="zh-TW" altLang="zh-TW" dirty="0"/>
              <a:t>網域之單位名稱縮寫</a:t>
            </a:r>
            <a:r>
              <a:rPr lang="en-US" altLang="zh-TW" dirty="0"/>
              <a:t>(</a:t>
            </a:r>
            <a:r>
              <a:rPr lang="zh-TW" altLang="zh-TW" dirty="0"/>
              <a:t>一級單位</a:t>
            </a:r>
            <a:r>
              <a:rPr lang="en-US" altLang="zh-TW" dirty="0"/>
              <a:t>) +</a:t>
            </a:r>
            <a:r>
              <a:rPr lang="zh-TW" altLang="en-US" dirty="0"/>
              <a:t>流水號</a:t>
            </a:r>
            <a:r>
              <a:rPr lang="en-US" altLang="zh-TW" dirty="0"/>
              <a:t>(3</a:t>
            </a:r>
            <a:r>
              <a:rPr lang="zh-TW" altLang="en-US" dirty="0"/>
              <a:t>碼</a:t>
            </a:r>
            <a:r>
              <a:rPr lang="en-US" altLang="zh-TW" dirty="0"/>
              <a:t>)</a:t>
            </a:r>
            <a:r>
              <a:rPr lang="zh-TW" altLang="zh-TW" dirty="0"/>
              <a:t>。</a:t>
            </a:r>
            <a:endParaRPr lang="en-US" altLang="zh-TW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224D3B2-E3B2-4C5F-A458-04B8C9EB844F}"/>
              </a:ext>
            </a:extLst>
          </p:cNvPr>
          <p:cNvSpPr/>
          <p:nvPr/>
        </p:nvSpPr>
        <p:spPr>
          <a:xfrm>
            <a:off x="159025" y="5086333"/>
            <a:ext cx="6698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例</a:t>
            </a:r>
            <a:r>
              <a:rPr lang="zh-TW" altLang="zh-TW" dirty="0"/>
              <a:t>：</a:t>
            </a:r>
            <a:endParaRPr lang="en-US" altLang="zh-TW" dirty="0"/>
          </a:p>
          <a:p>
            <a:r>
              <a:rPr lang="zh-TW" altLang="zh-TW" dirty="0"/>
              <a:t>圖資處網域</a:t>
            </a:r>
            <a:r>
              <a:rPr lang="en-US" altLang="zh-TW" b="1" dirty="0"/>
              <a:t>oli</a:t>
            </a:r>
            <a:r>
              <a:rPr lang="en-US" altLang="zh-TW" dirty="0"/>
              <a:t>.ypu.edu.tw</a:t>
            </a:r>
            <a:r>
              <a:rPr lang="zh-TW" altLang="zh-TW" dirty="0"/>
              <a:t>，表單編號為「</a:t>
            </a:r>
            <a:r>
              <a:rPr lang="en-US" altLang="zh-TW" dirty="0"/>
              <a:t>2023 - </a:t>
            </a:r>
            <a:r>
              <a:rPr lang="en-US" altLang="zh-TW" b="1" dirty="0" err="1"/>
              <a:t>oli</a:t>
            </a:r>
            <a:r>
              <a:rPr lang="en-US" altLang="zh-TW" b="1" dirty="0"/>
              <a:t> </a:t>
            </a:r>
            <a:r>
              <a:rPr lang="en-US" altLang="zh-TW" dirty="0"/>
              <a:t>- 001</a:t>
            </a:r>
            <a:r>
              <a:rPr lang="zh-TW" altLang="zh-TW" dirty="0"/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79674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C9C513-3374-4025-B45E-DBC364DB4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資訊資產分類原則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4E1B69-C7D3-4323-9260-23EFD1FA6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fontAlgn="base">
              <a:buNone/>
            </a:pPr>
            <a:b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資訊資產依其性質不同，分為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類：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fontAlgn="base">
              <a:buFont typeface="Wingdings 3" panose="05040102010807070707" pitchFamily="18" charset="2"/>
              <a:buChar char="u"/>
            </a:pP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fontAlgn="base">
              <a:buFont typeface="Wingdings 3" panose="05040102010807070707" pitchFamily="18" charset="2"/>
              <a:buChar char="u"/>
            </a:pP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人員（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People/PE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fontAlgn="base">
              <a:buFont typeface="Wingdings 3" panose="05040102010807070707" pitchFamily="18" charset="2"/>
              <a:buChar char="u"/>
            </a:pP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文件（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Document/DC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fontAlgn="base">
              <a:buFont typeface="Wingdings 3" panose="05040102010807070707" pitchFamily="18" charset="2"/>
              <a:buChar char="u"/>
            </a:pP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軟體（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Software/SW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fontAlgn="base">
              <a:buFont typeface="Wingdings 3" panose="05040102010807070707" pitchFamily="18" charset="2"/>
              <a:buChar char="u"/>
            </a:pP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通訊（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Communication / CM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fontAlgn="base">
              <a:buFont typeface="Wingdings 3" panose="05040102010807070707" pitchFamily="18" charset="2"/>
              <a:buChar char="u"/>
            </a:pP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硬體（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Hardware/HW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fontAlgn="base">
              <a:buFont typeface="Wingdings 3" panose="05040102010807070707" pitchFamily="18" charset="2"/>
              <a:buChar char="u"/>
            </a:pP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資料（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Data/DA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fontAlgn="base">
              <a:buFont typeface="Wingdings 3" panose="05040102010807070707" pitchFamily="18" charset="2"/>
              <a:buChar char="u"/>
            </a:pP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環境（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Environment/EV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fontAlgn="base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904400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多面向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自訂 1">
      <a:majorFont>
        <a:latin typeface="Trebuchet MS"/>
        <a:ea typeface="標楷體"/>
        <a:cs typeface=""/>
      </a:majorFont>
      <a:minorFont>
        <a:latin typeface="Trebuchet MS"/>
        <a:ea typeface="標楷體"/>
        <a:cs typeface="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TM02900720[[fn=要素]]</Template>
  <TotalTime>38515</TotalTime>
  <Words>2318</Words>
  <Application>Microsoft Office PowerPoint</Application>
  <PresentationFormat>如螢幕大小 (4:3)</PresentationFormat>
  <Paragraphs>629</Paragraphs>
  <Slides>26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40" baseType="lpstr">
      <vt:lpstr>Gungsuh</vt:lpstr>
      <vt:lpstr>細明體</vt:lpstr>
      <vt:lpstr>新細明體</vt:lpstr>
      <vt:lpstr>標楷體</vt:lpstr>
      <vt:lpstr>Arial</vt:lpstr>
      <vt:lpstr>Calibri</vt:lpstr>
      <vt:lpstr>Calibri Light</vt:lpstr>
      <vt:lpstr>Times New Roman</vt:lpstr>
      <vt:lpstr>Trebuchet MS</vt:lpstr>
      <vt:lpstr>Wingdings</vt:lpstr>
      <vt:lpstr>Wingdings 2</vt:lpstr>
      <vt:lpstr>Wingdings 3</vt:lpstr>
      <vt:lpstr>HDOfficeLightV0</vt:lpstr>
      <vt:lpstr>多面向</vt:lpstr>
      <vt:lpstr>112年高等教育深耕計畫 (資安強化專章) 全校ISMS導入活動</vt:lpstr>
      <vt:lpstr>    資訊財產盤點作業(B4)</vt:lpstr>
      <vt:lpstr>大綱</vt:lpstr>
      <vt:lpstr>資訊資產定義 </vt:lpstr>
      <vt:lpstr>資訊資產</vt:lpstr>
      <vt:lpstr>資訊資產盤點 </vt:lpstr>
      <vt:lpstr>資產盤點表</vt:lpstr>
      <vt:lpstr>PowerPoint 簡報</vt:lpstr>
      <vt:lpstr>資訊資產分類原則</vt:lpstr>
      <vt:lpstr>PowerPoint 簡報</vt:lpstr>
      <vt:lpstr>資訊資產編號 </vt:lpstr>
      <vt:lpstr>資產分級</vt:lpstr>
      <vt:lpstr>資訊資產價值計算</vt:lpstr>
      <vt:lpstr>PowerPoint 簡報</vt:lpstr>
      <vt:lpstr>PowerPoint 簡報</vt:lpstr>
      <vt:lpstr>PowerPoint 簡報</vt:lpstr>
      <vt:lpstr>資訊資產</vt:lpstr>
      <vt:lpstr>PowerPoint 簡報</vt:lpstr>
      <vt:lpstr>PowerPoint 簡報</vt:lpstr>
      <vt:lpstr>PowerPoint 簡報</vt:lpstr>
      <vt:lpstr>風險評估(威脅及弱點) </vt:lpstr>
      <vt:lpstr>資訊資產價值計算</vt:lpstr>
      <vt:lpstr>風險值計算 </vt:lpstr>
      <vt:lpstr>威脅及弱點評估</vt:lpstr>
      <vt:lpstr>PowerPoint 簡報</vt:lpstr>
      <vt:lpstr>謝謝聆聽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資訊財產盤點</dc:title>
  <dc:creator>04142023</dc:creator>
  <cp:lastModifiedBy>04142023</cp:lastModifiedBy>
  <cp:revision>340</cp:revision>
  <dcterms:created xsi:type="dcterms:W3CDTF">2023-05-25T01:40:42Z</dcterms:created>
  <dcterms:modified xsi:type="dcterms:W3CDTF">2023-10-27T06:47:37Z</dcterms:modified>
</cp:coreProperties>
</file>