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9" roundtripDataSignature="AMtx7mgj9n3pw/mZGFlRM2+siqueN0an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立即關門</a:t>
            </a:r>
            <a:endParaRPr/>
          </a:p>
        </p:txBody>
      </p:sp>
      <p:sp>
        <p:nvSpPr>
          <p:cNvPr id="355" name="Google Shape;355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" name="Google Shape;36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門禁管理系統</a:t>
            </a:r>
            <a:endParaRPr/>
          </a:p>
        </p:txBody>
      </p:sp>
      <p:sp>
        <p:nvSpPr>
          <p:cNvPr id="362" name="Google Shape;362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Title-R1d.png" id="17" name="Google Shape;1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5"/>
          <p:cNvSpPr txBox="1"/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5"/>
          <p:cNvSpPr txBox="1"/>
          <p:nvPr>
            <p:ph idx="1" type="subTitle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25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5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5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全景圖片 (含標題)">
  <p:cSld name="全景圖片 (含標題)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83" name="Google Shape;83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34"/>
          <p:cNvSpPr txBox="1"/>
          <p:nvPr>
            <p:ph type="title"/>
          </p:nvPr>
        </p:nvSpPr>
        <p:spPr>
          <a:xfrm>
            <a:off x="913794" y="4289374"/>
            <a:ext cx="10364432" cy="8116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4"/>
          <p:cNvSpPr/>
          <p:nvPr>
            <p:ph idx="2" type="pic"/>
          </p:nvPr>
        </p:nvSpPr>
        <p:spPr>
          <a:xfrm>
            <a:off x="1184744" y="698261"/>
            <a:ext cx="9822532" cy="3214136"/>
          </a:xfrm>
          <a:prstGeom prst="roundRect">
            <a:avLst>
              <a:gd fmla="val 4944" name="adj"/>
            </a:avLst>
          </a:prstGeom>
          <a:noFill/>
          <a:ln cap="sq" cmpd="sng" w="82550">
            <a:solidFill>
              <a:srgbClr val="CBD7E6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6" name="Google Shape;86;p34"/>
          <p:cNvSpPr txBox="1"/>
          <p:nvPr>
            <p:ph idx="1" type="body"/>
          </p:nvPr>
        </p:nvSpPr>
        <p:spPr>
          <a:xfrm>
            <a:off x="913774" y="5108728"/>
            <a:ext cx="10364452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7" name="Google Shape;87;p34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4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4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說明文字">
  <p:cSld name="標題與說明文字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91" name="Google Shape;91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35"/>
          <p:cNvSpPr txBox="1"/>
          <p:nvPr>
            <p:ph type="title"/>
          </p:nvPr>
        </p:nvSpPr>
        <p:spPr>
          <a:xfrm>
            <a:off x="913774" y="609599"/>
            <a:ext cx="10364452" cy="3427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5"/>
          <p:cNvSpPr txBox="1"/>
          <p:nvPr>
            <p:ph idx="1" type="body"/>
          </p:nvPr>
        </p:nvSpPr>
        <p:spPr>
          <a:xfrm>
            <a:off x="913775" y="4204821"/>
            <a:ext cx="10364452" cy="1586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4" name="Google Shape;94;p35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5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5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引述 (含標題)">
  <p:cSld name="引述 (含標題)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98" name="Google Shape;98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6"/>
          <p:cNvSpPr txBox="1"/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6"/>
          <p:cNvSpPr txBox="1"/>
          <p:nvPr>
            <p:ph idx="1" type="body"/>
          </p:nvPr>
        </p:nvSpPr>
        <p:spPr>
          <a:xfrm>
            <a:off x="1720644" y="3610032"/>
            <a:ext cx="8752299" cy="59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1" name="Google Shape;101;p36"/>
          <p:cNvSpPr txBox="1"/>
          <p:nvPr>
            <p:ph idx="2" type="body"/>
          </p:nvPr>
        </p:nvSpPr>
        <p:spPr>
          <a:xfrm>
            <a:off x="913774" y="4372796"/>
            <a:ext cx="10364452" cy="14210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2" name="Google Shape;102;p36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6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6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5" name="Google Shape;105;p36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b="0" lang="zh-TW" sz="8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6" name="Google Shape;106;p36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b="0" lang="zh-TW" sz="8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名片">
  <p:cSld name="名片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08" name="Google Shape;108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7"/>
          <p:cNvSpPr txBox="1"/>
          <p:nvPr>
            <p:ph type="title"/>
          </p:nvPr>
        </p:nvSpPr>
        <p:spPr>
          <a:xfrm>
            <a:off x="913775" y="2138721"/>
            <a:ext cx="10364452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7"/>
          <p:cNvSpPr txBox="1"/>
          <p:nvPr>
            <p:ph idx="1" type="body"/>
          </p:nvPr>
        </p:nvSpPr>
        <p:spPr>
          <a:xfrm>
            <a:off x="913775" y="4662335"/>
            <a:ext cx="10364452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1" name="Google Shape;111;p37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7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7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欄">
  <p:cSld name="3 欄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15" name="Google Shape;115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8"/>
          <p:cNvSpPr txBox="1"/>
          <p:nvPr>
            <p:ph type="title"/>
          </p:nvPr>
        </p:nvSpPr>
        <p:spPr>
          <a:xfrm>
            <a:off x="913774" y="609600"/>
            <a:ext cx="10364452" cy="1605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8"/>
          <p:cNvSpPr txBox="1"/>
          <p:nvPr>
            <p:ph idx="1" type="body"/>
          </p:nvPr>
        </p:nvSpPr>
        <p:spPr>
          <a:xfrm>
            <a:off x="913774" y="2367093"/>
            <a:ext cx="329897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38"/>
          <p:cNvSpPr txBox="1"/>
          <p:nvPr>
            <p:ph idx="2" type="body"/>
          </p:nvPr>
        </p:nvSpPr>
        <p:spPr>
          <a:xfrm>
            <a:off x="913774" y="2943355"/>
            <a:ext cx="3298976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9" name="Google Shape;119;p38"/>
          <p:cNvSpPr txBox="1"/>
          <p:nvPr>
            <p:ph idx="3" type="body"/>
          </p:nvPr>
        </p:nvSpPr>
        <p:spPr>
          <a:xfrm>
            <a:off x="4452389" y="2367093"/>
            <a:ext cx="329152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38"/>
          <p:cNvSpPr txBox="1"/>
          <p:nvPr>
            <p:ph idx="4" type="body"/>
          </p:nvPr>
        </p:nvSpPr>
        <p:spPr>
          <a:xfrm>
            <a:off x="4441348" y="2943355"/>
            <a:ext cx="3303351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21" name="Google Shape;121;p38"/>
          <p:cNvSpPr txBox="1"/>
          <p:nvPr>
            <p:ph idx="5" type="body"/>
          </p:nvPr>
        </p:nvSpPr>
        <p:spPr>
          <a:xfrm>
            <a:off x="7973298" y="2367093"/>
            <a:ext cx="33049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22" name="Google Shape;122;p38"/>
          <p:cNvSpPr txBox="1"/>
          <p:nvPr>
            <p:ph idx="6" type="body"/>
          </p:nvPr>
        </p:nvSpPr>
        <p:spPr>
          <a:xfrm>
            <a:off x="7973298" y="2943355"/>
            <a:ext cx="3304928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23" name="Google Shape;123;p38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8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8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圖片欄">
  <p:cSld name="3 圖片欄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27" name="Google Shape;127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9"/>
          <p:cNvSpPr txBox="1"/>
          <p:nvPr>
            <p:ph type="title"/>
          </p:nvPr>
        </p:nvSpPr>
        <p:spPr>
          <a:xfrm>
            <a:off x="913774" y="610772"/>
            <a:ext cx="10364452" cy="1603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9"/>
          <p:cNvSpPr txBox="1"/>
          <p:nvPr>
            <p:ph idx="1" type="body"/>
          </p:nvPr>
        </p:nvSpPr>
        <p:spPr>
          <a:xfrm>
            <a:off x="913774" y="4204820"/>
            <a:ext cx="329640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30" name="Google Shape;130;p39"/>
          <p:cNvSpPr/>
          <p:nvPr>
            <p:ph idx="2" type="pic"/>
          </p:nvPr>
        </p:nvSpPr>
        <p:spPr>
          <a:xfrm>
            <a:off x="913774" y="2367093"/>
            <a:ext cx="3296409" cy="1524000"/>
          </a:xfrm>
          <a:prstGeom prst="roundRect">
            <a:avLst>
              <a:gd fmla="val 9363" name="adj"/>
            </a:avLst>
          </a:prstGeom>
          <a:noFill/>
          <a:ln cap="sq" cmpd="sng" w="82550">
            <a:solidFill>
              <a:srgbClr val="CBD7E6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1" name="Google Shape;131;p39"/>
          <p:cNvSpPr txBox="1"/>
          <p:nvPr>
            <p:ph idx="3" type="body"/>
          </p:nvPr>
        </p:nvSpPr>
        <p:spPr>
          <a:xfrm>
            <a:off x="913774" y="4781082"/>
            <a:ext cx="3296409" cy="1010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32" name="Google Shape;132;p39"/>
          <p:cNvSpPr txBox="1"/>
          <p:nvPr>
            <p:ph idx="4" type="body"/>
          </p:nvPr>
        </p:nvSpPr>
        <p:spPr>
          <a:xfrm>
            <a:off x="4442759" y="4204820"/>
            <a:ext cx="33018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33" name="Google Shape;133;p39"/>
          <p:cNvSpPr/>
          <p:nvPr>
            <p:ph idx="5" type="pic"/>
          </p:nvPr>
        </p:nvSpPr>
        <p:spPr>
          <a:xfrm>
            <a:off x="4441348" y="2367093"/>
            <a:ext cx="3303352" cy="1524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CBD7E6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4" name="Google Shape;134;p39"/>
          <p:cNvSpPr txBox="1"/>
          <p:nvPr>
            <p:ph idx="6" type="body"/>
          </p:nvPr>
        </p:nvSpPr>
        <p:spPr>
          <a:xfrm>
            <a:off x="4441348" y="4781080"/>
            <a:ext cx="3303352" cy="1010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35" name="Google Shape;135;p39"/>
          <p:cNvSpPr txBox="1"/>
          <p:nvPr>
            <p:ph idx="7" type="body"/>
          </p:nvPr>
        </p:nvSpPr>
        <p:spPr>
          <a:xfrm>
            <a:off x="7973298" y="4204820"/>
            <a:ext cx="330068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36" name="Google Shape;136;p39"/>
          <p:cNvSpPr/>
          <p:nvPr>
            <p:ph idx="8" type="pic"/>
          </p:nvPr>
        </p:nvSpPr>
        <p:spPr>
          <a:xfrm>
            <a:off x="7973298" y="2367093"/>
            <a:ext cx="3304928" cy="1524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CBD7E6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7" name="Google Shape;137;p39"/>
          <p:cNvSpPr txBox="1"/>
          <p:nvPr>
            <p:ph idx="9" type="body"/>
          </p:nvPr>
        </p:nvSpPr>
        <p:spPr>
          <a:xfrm>
            <a:off x="7973173" y="4781078"/>
            <a:ext cx="3305053" cy="1010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38" name="Google Shape;138;p39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9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9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42" name="Google Shape;142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40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40"/>
          <p:cNvSpPr txBox="1"/>
          <p:nvPr>
            <p:ph idx="1" type="body"/>
          </p:nvPr>
        </p:nvSpPr>
        <p:spPr>
          <a:xfrm rot="5400000">
            <a:off x="4383948" y="-1103080"/>
            <a:ext cx="3424107" cy="103644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40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40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40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49" name="Google Shape;149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41"/>
          <p:cNvSpPr txBox="1"/>
          <p:nvPr>
            <p:ph type="title"/>
          </p:nvPr>
        </p:nvSpPr>
        <p:spPr>
          <a:xfrm rot="5400000">
            <a:off x="7410763" y="1923738"/>
            <a:ext cx="5181599" cy="2553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41"/>
          <p:cNvSpPr txBox="1"/>
          <p:nvPr>
            <p:ph idx="1" type="body"/>
          </p:nvPr>
        </p:nvSpPr>
        <p:spPr>
          <a:xfrm rot="5400000">
            <a:off x="2152338" y="-628962"/>
            <a:ext cx="5181599" cy="7658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41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41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41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內容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24" name="Google Shape;24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6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6"/>
          <p:cNvSpPr txBox="1"/>
          <p:nvPr>
            <p:ph idx="1" type="body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26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6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6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31" name="Google Shape;31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27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7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7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36" name="Google Shape;36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28"/>
          <p:cNvSpPr txBox="1"/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8"/>
          <p:cNvSpPr txBox="1"/>
          <p:nvPr>
            <p:ph idx="1" type="body"/>
          </p:nvPr>
        </p:nvSpPr>
        <p:spPr>
          <a:xfrm>
            <a:off x="913774" y="3657457"/>
            <a:ext cx="10351752" cy="1368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28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8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8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個內容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43" name="Google Shape;43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9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9"/>
          <p:cNvSpPr txBox="1"/>
          <p:nvPr>
            <p:ph idx="1" type="body"/>
          </p:nvPr>
        </p:nvSpPr>
        <p:spPr>
          <a:xfrm>
            <a:off x="913774" y="2367092"/>
            <a:ext cx="51060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9"/>
          <p:cNvSpPr txBox="1"/>
          <p:nvPr>
            <p:ph idx="2" type="body"/>
          </p:nvPr>
        </p:nvSpPr>
        <p:spPr>
          <a:xfrm>
            <a:off x="6172200" y="2367092"/>
            <a:ext cx="5105400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9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9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9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51" name="Google Shape;5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30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0"/>
          <p:cNvSpPr txBox="1"/>
          <p:nvPr>
            <p:ph idx="1" type="body"/>
          </p:nvPr>
        </p:nvSpPr>
        <p:spPr>
          <a:xfrm>
            <a:off x="1146328" y="2371018"/>
            <a:ext cx="4873474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b="0" sz="2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30"/>
          <p:cNvSpPr txBox="1"/>
          <p:nvPr>
            <p:ph idx="2" type="body"/>
          </p:nvPr>
        </p:nvSpPr>
        <p:spPr>
          <a:xfrm>
            <a:off x="913774" y="3051012"/>
            <a:ext cx="5106027" cy="274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30"/>
          <p:cNvSpPr txBox="1"/>
          <p:nvPr>
            <p:ph idx="3" type="body"/>
          </p:nvPr>
        </p:nvSpPr>
        <p:spPr>
          <a:xfrm>
            <a:off x="6396423" y="2371018"/>
            <a:ext cx="4881804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b="0" sz="2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30"/>
          <p:cNvSpPr txBox="1"/>
          <p:nvPr>
            <p:ph idx="4" type="body"/>
          </p:nvPr>
        </p:nvSpPr>
        <p:spPr>
          <a:xfrm>
            <a:off x="6172200" y="3051012"/>
            <a:ext cx="5105401" cy="274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30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0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0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61" name="Google Shape;61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31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1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1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1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67" name="Google Shape;67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32"/>
          <p:cNvSpPr txBox="1"/>
          <p:nvPr>
            <p:ph type="title"/>
          </p:nvPr>
        </p:nvSpPr>
        <p:spPr>
          <a:xfrm>
            <a:off x="913775" y="609600"/>
            <a:ext cx="3935688" cy="20232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2"/>
          <p:cNvSpPr txBox="1"/>
          <p:nvPr>
            <p:ph idx="1" type="body"/>
          </p:nvPr>
        </p:nvSpPr>
        <p:spPr>
          <a:xfrm>
            <a:off x="5078062" y="609600"/>
            <a:ext cx="6200163" cy="518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2" type="body"/>
          </p:nvPr>
        </p:nvSpPr>
        <p:spPr>
          <a:xfrm>
            <a:off x="913774" y="2632852"/>
            <a:ext cx="3935689" cy="315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32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2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2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75" name="Google Shape;75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33"/>
          <p:cNvSpPr txBox="1"/>
          <p:nvPr>
            <p:ph type="title"/>
          </p:nvPr>
        </p:nvSpPr>
        <p:spPr>
          <a:xfrm>
            <a:off x="913774" y="609600"/>
            <a:ext cx="5934969" cy="20232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3"/>
          <p:cNvSpPr/>
          <p:nvPr>
            <p:ph idx="2" type="pic"/>
          </p:nvPr>
        </p:nvSpPr>
        <p:spPr>
          <a:xfrm>
            <a:off x="7424803" y="609601"/>
            <a:ext cx="3255358" cy="5181600"/>
          </a:xfrm>
          <a:prstGeom prst="roundRect">
            <a:avLst>
              <a:gd fmla="val 4943" name="adj"/>
            </a:avLst>
          </a:prstGeom>
          <a:noFill/>
          <a:ln cap="sq" cmpd="sng" w="82550">
            <a:solidFill>
              <a:srgbClr val="CBD7E6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8" name="Google Shape;78;p33"/>
          <p:cNvSpPr txBox="1"/>
          <p:nvPr>
            <p:ph idx="1" type="body"/>
          </p:nvPr>
        </p:nvSpPr>
        <p:spPr>
          <a:xfrm>
            <a:off x="913794" y="2632852"/>
            <a:ext cx="5934949" cy="3158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9" name="Google Shape;79;p33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3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AC7EE"/>
            </a:gs>
            <a:gs pos="100000">
              <a:srgbClr val="87ABDA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10" name="Google Shape;10;p24"/>
          <p:cNvPicPr preferRelativeResize="0"/>
          <p:nvPr/>
        </p:nvPicPr>
        <p:blipFill rotWithShape="1">
          <a:blip r:embed="rId1">
            <a:alphaModFix amt="80000"/>
          </a:blip>
          <a:srcRect b="0" l="0" r="0" t="0"/>
          <a:stretch/>
        </p:blipFill>
        <p:spPr>
          <a:xfrm>
            <a:off x="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4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24"/>
          <p:cNvSpPr txBox="1"/>
          <p:nvPr>
            <p:ph idx="1" type="body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4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4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4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"/>
          <p:cNvSpPr txBox="1"/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icrosoft JhengHei"/>
              <a:buNone/>
            </a:pPr>
            <a:r>
              <a:rPr b="1" lang="zh-TW" sz="4000">
                <a:latin typeface="Microsoft JhengHei"/>
                <a:ea typeface="Microsoft JhengHei"/>
                <a:cs typeface="Microsoft JhengHei"/>
                <a:sym typeface="Microsoft JhengHei"/>
              </a:rPr>
              <a:t>112年高等教育深耕計畫</a:t>
            </a:r>
            <a:br>
              <a:rPr b="1" lang="zh-TW" sz="40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1" lang="zh-TW" sz="4000">
                <a:latin typeface="Microsoft JhengHei"/>
                <a:ea typeface="Microsoft JhengHei"/>
                <a:cs typeface="Microsoft JhengHei"/>
                <a:sym typeface="Microsoft JhengHei"/>
              </a:rPr>
              <a:t>(資安強化專章)</a:t>
            </a:r>
            <a:br>
              <a:rPr b="1" lang="zh-TW" sz="40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1" lang="zh-TW" sz="4000">
                <a:latin typeface="Microsoft JhengHei"/>
                <a:ea typeface="Microsoft JhengHei"/>
                <a:cs typeface="Microsoft JhengHei"/>
                <a:sym typeface="Microsoft JhengHei"/>
              </a:rPr>
              <a:t>全校ISMS導入活動</a:t>
            </a:r>
            <a:br>
              <a:rPr b="1" lang="zh-TW" sz="40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1" lang="zh-TW" sz="4000">
                <a:latin typeface="Microsoft JhengHei"/>
                <a:ea typeface="Microsoft JhengHei"/>
                <a:cs typeface="Microsoft JhengHei"/>
                <a:sym typeface="Microsoft JhengHei"/>
              </a:rPr>
              <a:t>各單位所屬人員教育訓練</a:t>
            </a:r>
            <a:endParaRPr sz="4000"/>
          </a:p>
        </p:txBody>
      </p:sp>
      <p:sp>
        <p:nvSpPr>
          <p:cNvPr id="160" name="Google Shape;160;p1"/>
          <p:cNvSpPr txBox="1"/>
          <p:nvPr>
            <p:ph idx="1" type="subTitle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 sz="3200">
                <a:solidFill>
                  <a:srgbClr val="4C3A8C"/>
                </a:solidFill>
              </a:rPr>
              <a:t>B11單元</a:t>
            </a:r>
            <a:endParaRPr sz="3200">
              <a:solidFill>
                <a:srgbClr val="4C3A8C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zh-TW" sz="3200">
                <a:solidFill>
                  <a:srgbClr val="4C3A8C"/>
                </a:solidFill>
              </a:rPr>
              <a:t>資安事件通報、不符合事項之矯正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0"/>
          <p:cNvSpPr txBox="1"/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zh-TW"/>
              <a:t>不符合事項之矯正</a:t>
            </a:r>
            <a:endParaRPr/>
          </a:p>
        </p:txBody>
      </p:sp>
      <p:sp>
        <p:nvSpPr>
          <p:cNvPr id="276" name="Google Shape;276;p10"/>
          <p:cNvSpPr txBox="1"/>
          <p:nvPr>
            <p:ph idx="1" type="body"/>
          </p:nvPr>
        </p:nvSpPr>
        <p:spPr>
          <a:xfrm>
            <a:off x="913774" y="3657457"/>
            <a:ext cx="10351752" cy="1368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1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zh-TW"/>
              <a:t>資安事件矯正規定</a:t>
            </a:r>
            <a:endParaRPr/>
          </a:p>
        </p:txBody>
      </p:sp>
      <p:sp>
        <p:nvSpPr>
          <p:cNvPr id="282" name="Google Shape;282;p11"/>
          <p:cNvSpPr txBox="1"/>
          <p:nvPr>
            <p:ph idx="1" type="body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zh-TW"/>
              <a:t>判定其發生原因及改善措施，並評估是否有其類似不符合項目存在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zh-TW"/>
              <a:t>執行改善措施以控制並矯正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zh-TW"/>
              <a:t>必要時得考量對管理制度進行變更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2"/>
          <p:cNvSpPr txBox="1"/>
          <p:nvPr>
            <p:ph type="title"/>
          </p:nvPr>
        </p:nvSpPr>
        <p:spPr>
          <a:xfrm>
            <a:off x="913149" y="268711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zh-TW"/>
              <a:t>矯正措施執行</a:t>
            </a:r>
            <a:endParaRPr/>
          </a:p>
        </p:txBody>
      </p:sp>
      <p:grpSp>
        <p:nvGrpSpPr>
          <p:cNvPr id="288" name="Google Shape;288;p12"/>
          <p:cNvGrpSpPr/>
          <p:nvPr/>
        </p:nvGrpSpPr>
        <p:grpSpPr>
          <a:xfrm>
            <a:off x="4160946" y="1865525"/>
            <a:ext cx="3867605" cy="4303728"/>
            <a:chOff x="3247797" y="637"/>
            <a:chExt cx="3867605" cy="4303728"/>
          </a:xfrm>
        </p:grpSpPr>
        <p:sp>
          <p:nvSpPr>
            <p:cNvPr id="289" name="Google Shape;289;p12"/>
            <p:cNvSpPr/>
            <p:nvPr/>
          </p:nvSpPr>
          <p:spPr>
            <a:xfrm>
              <a:off x="3516223" y="487124"/>
              <a:ext cx="3330753" cy="3330753"/>
            </a:xfrm>
            <a:prstGeom prst="blockArc">
              <a:avLst>
                <a:gd fmla="val 12600000" name="adj1"/>
                <a:gd fmla="val 16200000" name="adj2"/>
                <a:gd fmla="val 4533" name="adj3"/>
              </a:avLst>
            </a:prstGeom>
            <a:solidFill>
              <a:srgbClr val="AED3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2"/>
            <p:cNvSpPr/>
            <p:nvPr/>
          </p:nvSpPr>
          <p:spPr>
            <a:xfrm>
              <a:off x="3516223" y="487124"/>
              <a:ext cx="3330753" cy="3330753"/>
            </a:xfrm>
            <a:prstGeom prst="blockArc">
              <a:avLst>
                <a:gd fmla="val 9000000" name="adj1"/>
                <a:gd fmla="val 12600000" name="adj2"/>
                <a:gd fmla="val 4533" name="adj3"/>
              </a:avLst>
            </a:prstGeom>
            <a:solidFill>
              <a:srgbClr val="AED3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2"/>
            <p:cNvSpPr/>
            <p:nvPr/>
          </p:nvSpPr>
          <p:spPr>
            <a:xfrm>
              <a:off x="3516223" y="487124"/>
              <a:ext cx="3330753" cy="3330753"/>
            </a:xfrm>
            <a:prstGeom prst="blockArc">
              <a:avLst>
                <a:gd fmla="val 5400000" name="adj1"/>
                <a:gd fmla="val 9000000" name="adj2"/>
                <a:gd fmla="val 4533" name="adj3"/>
              </a:avLst>
            </a:prstGeom>
            <a:solidFill>
              <a:srgbClr val="AED3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2"/>
            <p:cNvSpPr/>
            <p:nvPr/>
          </p:nvSpPr>
          <p:spPr>
            <a:xfrm>
              <a:off x="3516223" y="487124"/>
              <a:ext cx="3330753" cy="3330753"/>
            </a:xfrm>
            <a:prstGeom prst="blockArc">
              <a:avLst>
                <a:gd fmla="val 1800000" name="adj1"/>
                <a:gd fmla="val 5400000" name="adj2"/>
                <a:gd fmla="val 4533" name="adj3"/>
              </a:avLst>
            </a:prstGeom>
            <a:solidFill>
              <a:srgbClr val="AED3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2"/>
            <p:cNvSpPr/>
            <p:nvPr/>
          </p:nvSpPr>
          <p:spPr>
            <a:xfrm>
              <a:off x="3516223" y="487124"/>
              <a:ext cx="3330753" cy="3330753"/>
            </a:xfrm>
            <a:prstGeom prst="blockArc">
              <a:avLst>
                <a:gd fmla="val 19800000" name="adj1"/>
                <a:gd fmla="val 1800000" name="adj2"/>
                <a:gd fmla="val 4533" name="adj3"/>
              </a:avLst>
            </a:prstGeom>
            <a:solidFill>
              <a:srgbClr val="AED3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2"/>
            <p:cNvSpPr/>
            <p:nvPr/>
          </p:nvSpPr>
          <p:spPr>
            <a:xfrm>
              <a:off x="3516223" y="487124"/>
              <a:ext cx="3330753" cy="3330753"/>
            </a:xfrm>
            <a:prstGeom prst="blockArc">
              <a:avLst>
                <a:gd fmla="val 16200000" name="adj1"/>
                <a:gd fmla="val 19800000" name="adj2"/>
                <a:gd fmla="val 4533" name="adj3"/>
              </a:avLst>
            </a:prstGeom>
            <a:solidFill>
              <a:srgbClr val="AED3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2"/>
            <p:cNvSpPr/>
            <p:nvPr/>
          </p:nvSpPr>
          <p:spPr>
            <a:xfrm>
              <a:off x="4432696" y="1403598"/>
              <a:ext cx="1497806" cy="1497806"/>
            </a:xfrm>
            <a:prstGeom prst="ellipse">
              <a:avLst/>
            </a:prstGeom>
            <a:solidFill>
              <a:schemeClr val="lt1"/>
            </a:solidFill>
            <a:ln cap="flat" cmpd="sng" w="15875">
              <a:solidFill>
                <a:srgbClr val="399EC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2"/>
            <p:cNvSpPr txBox="1"/>
            <p:nvPr/>
          </p:nvSpPr>
          <p:spPr>
            <a:xfrm>
              <a:off x="4652045" y="1622947"/>
              <a:ext cx="1059108" cy="1059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zh-TW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矯正處理單</a:t>
              </a:r>
              <a:endParaRPr/>
            </a:p>
          </p:txBody>
        </p:sp>
        <p:sp>
          <p:nvSpPr>
            <p:cNvPr id="297" name="Google Shape;297;p12"/>
            <p:cNvSpPr/>
            <p:nvPr/>
          </p:nvSpPr>
          <p:spPr>
            <a:xfrm>
              <a:off x="4657367" y="637"/>
              <a:ext cx="1048464" cy="1048464"/>
            </a:xfrm>
            <a:prstGeom prst="ellipse">
              <a:avLst/>
            </a:prstGeom>
            <a:solidFill>
              <a:schemeClr val="lt1"/>
            </a:solidFill>
            <a:ln cap="flat" cmpd="sng" w="15875">
              <a:solidFill>
                <a:srgbClr val="399EC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2"/>
            <p:cNvSpPr txBox="1"/>
            <p:nvPr/>
          </p:nvSpPr>
          <p:spPr>
            <a:xfrm>
              <a:off x="4810911" y="154181"/>
              <a:ext cx="741376" cy="741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zh-TW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內部稽核不符合事項</a:t>
              </a:r>
              <a:endParaRPr/>
            </a:p>
          </p:txBody>
        </p:sp>
        <p:sp>
          <p:nvSpPr>
            <p:cNvPr id="299" name="Google Shape;299;p12"/>
            <p:cNvSpPr/>
            <p:nvPr/>
          </p:nvSpPr>
          <p:spPr>
            <a:xfrm>
              <a:off x="6066938" y="814453"/>
              <a:ext cx="1048464" cy="1048464"/>
            </a:xfrm>
            <a:prstGeom prst="ellipse">
              <a:avLst/>
            </a:prstGeom>
            <a:solidFill>
              <a:schemeClr val="lt1"/>
            </a:solidFill>
            <a:ln cap="flat" cmpd="sng" w="15875">
              <a:solidFill>
                <a:srgbClr val="399EC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2"/>
            <p:cNvSpPr txBox="1"/>
            <p:nvPr/>
          </p:nvSpPr>
          <p:spPr>
            <a:xfrm>
              <a:off x="6220482" y="967997"/>
              <a:ext cx="741376" cy="741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zh-TW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外部稽核不符合事項</a:t>
              </a:r>
              <a:endParaRPr/>
            </a:p>
          </p:txBody>
        </p:sp>
        <p:sp>
          <p:nvSpPr>
            <p:cNvPr id="301" name="Google Shape;301;p12"/>
            <p:cNvSpPr/>
            <p:nvPr/>
          </p:nvSpPr>
          <p:spPr>
            <a:xfrm>
              <a:off x="6066938" y="2442085"/>
              <a:ext cx="1048464" cy="1048464"/>
            </a:xfrm>
            <a:prstGeom prst="ellipse">
              <a:avLst/>
            </a:prstGeom>
            <a:solidFill>
              <a:schemeClr val="lt1"/>
            </a:solidFill>
            <a:ln cap="flat" cmpd="sng" w="15875">
              <a:solidFill>
                <a:srgbClr val="399EC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2"/>
            <p:cNvSpPr txBox="1"/>
            <p:nvPr/>
          </p:nvSpPr>
          <p:spPr>
            <a:xfrm>
              <a:off x="6220482" y="2595629"/>
              <a:ext cx="741376" cy="741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zh-TW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觀察事項</a:t>
              </a:r>
              <a:endParaRPr/>
            </a:p>
          </p:txBody>
        </p:sp>
        <p:sp>
          <p:nvSpPr>
            <p:cNvPr id="303" name="Google Shape;303;p12"/>
            <p:cNvSpPr/>
            <p:nvPr/>
          </p:nvSpPr>
          <p:spPr>
            <a:xfrm>
              <a:off x="4657367" y="3255901"/>
              <a:ext cx="1048464" cy="1048464"/>
            </a:xfrm>
            <a:prstGeom prst="ellipse">
              <a:avLst/>
            </a:prstGeom>
            <a:solidFill>
              <a:schemeClr val="lt1"/>
            </a:solidFill>
            <a:ln cap="flat" cmpd="sng" w="15875">
              <a:solidFill>
                <a:srgbClr val="399EC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2"/>
            <p:cNvSpPr txBox="1"/>
            <p:nvPr/>
          </p:nvSpPr>
          <p:spPr>
            <a:xfrm>
              <a:off x="4810911" y="3409445"/>
              <a:ext cx="741376" cy="741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zh-TW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建議事項</a:t>
              </a:r>
              <a:endParaRPr/>
            </a:p>
          </p:txBody>
        </p:sp>
        <p:sp>
          <p:nvSpPr>
            <p:cNvPr id="305" name="Google Shape;305;p12"/>
            <p:cNvSpPr/>
            <p:nvPr/>
          </p:nvSpPr>
          <p:spPr>
            <a:xfrm>
              <a:off x="3247797" y="2442085"/>
              <a:ext cx="1048464" cy="1048464"/>
            </a:xfrm>
            <a:prstGeom prst="ellipse">
              <a:avLst/>
            </a:prstGeom>
            <a:solidFill>
              <a:schemeClr val="lt1"/>
            </a:solidFill>
            <a:ln cap="flat" cmpd="sng" w="15875">
              <a:solidFill>
                <a:srgbClr val="399EC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2"/>
            <p:cNvSpPr txBox="1"/>
            <p:nvPr/>
          </p:nvSpPr>
          <p:spPr>
            <a:xfrm>
              <a:off x="3401341" y="2595629"/>
              <a:ext cx="741376" cy="741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zh-TW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發生資安事件</a:t>
              </a:r>
              <a:endParaRPr/>
            </a:p>
          </p:txBody>
        </p:sp>
        <p:sp>
          <p:nvSpPr>
            <p:cNvPr id="307" name="Google Shape;307;p12"/>
            <p:cNvSpPr/>
            <p:nvPr/>
          </p:nvSpPr>
          <p:spPr>
            <a:xfrm>
              <a:off x="3247797" y="814453"/>
              <a:ext cx="1048464" cy="1048464"/>
            </a:xfrm>
            <a:prstGeom prst="ellipse">
              <a:avLst/>
            </a:prstGeom>
            <a:solidFill>
              <a:schemeClr val="lt1"/>
            </a:solidFill>
            <a:ln cap="flat" cmpd="sng" w="15875">
              <a:solidFill>
                <a:srgbClr val="399EC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2"/>
            <p:cNvSpPr txBox="1"/>
            <p:nvPr/>
          </p:nvSpPr>
          <p:spPr>
            <a:xfrm>
              <a:off x="3401341" y="967997"/>
              <a:ext cx="741376" cy="741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zh-TW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自行發現不符合事項</a:t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3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zh-TW"/>
              <a:t>內部稽核不符合事項</a:t>
            </a:r>
            <a:endParaRPr/>
          </a:p>
        </p:txBody>
      </p:sp>
      <p:sp>
        <p:nvSpPr>
          <p:cNvPr id="314" name="Google Shape;314;p13"/>
          <p:cNvSpPr txBox="1"/>
          <p:nvPr>
            <p:ph idx="1" type="body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zh-TW"/>
              <a:t>查核過程中該項目發現任何缺失，或稽核人員提出需改進事項者，該項目即評為不符合事項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zh-TW"/>
              <a:t>未滿足要求，某一特定的要求並未被履行，未滿足管理政策、違反標準、程序、規範或法規，此為不符合事項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4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zh-TW"/>
              <a:t>外部稽核不符合事項</a:t>
            </a:r>
            <a:endParaRPr/>
          </a:p>
        </p:txBody>
      </p:sp>
      <p:grpSp>
        <p:nvGrpSpPr>
          <p:cNvPr id="320" name="Google Shape;320;p14"/>
          <p:cNvGrpSpPr/>
          <p:nvPr/>
        </p:nvGrpSpPr>
        <p:grpSpPr>
          <a:xfrm>
            <a:off x="914400" y="2368634"/>
            <a:ext cx="10363200" cy="3420893"/>
            <a:chOff x="0" y="1671"/>
            <a:chExt cx="10363200" cy="3420893"/>
          </a:xfrm>
        </p:grpSpPr>
        <p:cxnSp>
          <p:nvCxnSpPr>
            <p:cNvPr id="321" name="Google Shape;321;p14"/>
            <p:cNvCxnSpPr/>
            <p:nvPr/>
          </p:nvCxnSpPr>
          <p:spPr>
            <a:xfrm>
              <a:off x="0" y="1671"/>
              <a:ext cx="10363200" cy="0"/>
            </a:xfrm>
            <a:prstGeom prst="straightConnector1">
              <a:avLst/>
            </a:prstGeom>
            <a:solidFill>
              <a:srgbClr val="E24A79"/>
            </a:solidFill>
            <a:ln cap="flat" cmpd="sng" w="15875">
              <a:solidFill>
                <a:srgbClr val="E24A79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22" name="Google Shape;322;p14"/>
            <p:cNvSpPr/>
            <p:nvPr/>
          </p:nvSpPr>
          <p:spPr>
            <a:xfrm>
              <a:off x="0" y="1671"/>
              <a:ext cx="2072640" cy="34208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4"/>
            <p:cNvSpPr txBox="1"/>
            <p:nvPr/>
          </p:nvSpPr>
          <p:spPr>
            <a:xfrm>
              <a:off x="0" y="1671"/>
              <a:ext cx="2072640" cy="34208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52400" lIns="152400" spcFirstLastPara="1" rIns="152400" wrap="square" tIns="1524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</a:pPr>
              <a:r>
                <a:rPr lang="zh-TW" sz="4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外部稽核不符合事項</a:t>
              </a: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2228087" y="81181"/>
              <a:ext cx="3989832" cy="15901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4"/>
            <p:cNvSpPr txBox="1"/>
            <p:nvPr/>
          </p:nvSpPr>
          <p:spPr>
            <a:xfrm>
              <a:off x="2228087" y="81181"/>
              <a:ext cx="3989832" cy="15901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Arial"/>
                <a:buNone/>
              </a:pPr>
              <a:r>
                <a:rPr lang="zh-TW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主要不符合事項</a:t>
              </a: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6373367" y="81181"/>
              <a:ext cx="3989832" cy="15901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4"/>
            <p:cNvSpPr txBox="1"/>
            <p:nvPr/>
          </p:nvSpPr>
          <p:spPr>
            <a:xfrm>
              <a:off x="6373367" y="81181"/>
              <a:ext cx="3989832" cy="15901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zh-TW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未執行管理系統之要求，或多個次要不符合事項集中於同一控制措施者</a:t>
              </a:r>
              <a:endParaRPr/>
            </a:p>
          </p:txBody>
        </p:sp>
        <p:cxnSp>
          <p:nvCxnSpPr>
            <p:cNvPr id="328" name="Google Shape;328;p14"/>
            <p:cNvCxnSpPr/>
            <p:nvPr/>
          </p:nvCxnSpPr>
          <p:spPr>
            <a:xfrm>
              <a:off x="2072639" y="1671361"/>
              <a:ext cx="8290560" cy="0"/>
            </a:xfrm>
            <a:prstGeom prst="straightConnector1">
              <a:avLst/>
            </a:prstGeom>
            <a:solidFill>
              <a:srgbClr val="E24A79"/>
            </a:solidFill>
            <a:ln cap="flat" cmpd="sng" w="15875">
              <a:solidFill>
                <a:srgbClr val="F1C0CA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29" name="Google Shape;329;p14"/>
            <p:cNvSpPr/>
            <p:nvPr/>
          </p:nvSpPr>
          <p:spPr>
            <a:xfrm>
              <a:off x="2228087" y="1750870"/>
              <a:ext cx="3989832" cy="15901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4"/>
            <p:cNvSpPr txBox="1"/>
            <p:nvPr/>
          </p:nvSpPr>
          <p:spPr>
            <a:xfrm>
              <a:off x="2228087" y="1750870"/>
              <a:ext cx="3989832" cy="15901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Arial"/>
                <a:buNone/>
              </a:pPr>
              <a:r>
                <a:rPr lang="zh-TW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次要不符合事項</a:t>
              </a: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6373367" y="1750870"/>
              <a:ext cx="3989832" cy="15901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4"/>
            <p:cNvSpPr txBox="1"/>
            <p:nvPr/>
          </p:nvSpPr>
          <p:spPr>
            <a:xfrm>
              <a:off x="6373367" y="1750870"/>
              <a:ext cx="3989832" cy="15901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zh-TW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未能完全遵循管理系統之要求，但為單一事件者</a:t>
              </a:r>
              <a:endParaRPr/>
            </a:p>
          </p:txBody>
        </p:sp>
        <p:cxnSp>
          <p:nvCxnSpPr>
            <p:cNvPr id="333" name="Google Shape;333;p14"/>
            <p:cNvCxnSpPr/>
            <p:nvPr/>
          </p:nvCxnSpPr>
          <p:spPr>
            <a:xfrm>
              <a:off x="2072639" y="3341051"/>
              <a:ext cx="8290560" cy="0"/>
            </a:xfrm>
            <a:prstGeom prst="straightConnector1">
              <a:avLst/>
            </a:prstGeom>
            <a:solidFill>
              <a:srgbClr val="E24A79"/>
            </a:solidFill>
            <a:ln cap="flat" cmpd="sng" w="15875">
              <a:solidFill>
                <a:srgbClr val="F1C0CA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5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zh-TW"/>
              <a:t>觀察事項</a:t>
            </a:r>
            <a:endParaRPr/>
          </a:p>
        </p:txBody>
      </p:sp>
      <p:sp>
        <p:nvSpPr>
          <p:cNvPr id="339" name="Google Shape;339;p15"/>
          <p:cNvSpPr txBox="1"/>
          <p:nvPr>
            <p:ph idx="1" type="body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zh-TW"/>
              <a:t>發現可能對管理系統造成影響的事實及事件，但未有足夠證據顯示會影響資訊安全政策及目標的達成，卻因未來可能成為不符合事項而需要再覆核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6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zh-TW"/>
              <a:t>建議事項</a:t>
            </a:r>
            <a:endParaRPr/>
          </a:p>
        </p:txBody>
      </p:sp>
      <p:sp>
        <p:nvSpPr>
          <p:cNvPr id="345" name="Google Shape;345;p16"/>
          <p:cNvSpPr txBox="1"/>
          <p:nvPr>
            <p:ph idx="1" type="body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zh-TW"/>
              <a:t>發現可能對管理系統造成影響的潛在問題，可提出建議之改善措施，以預防未來發生之可能性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7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zh-TW"/>
              <a:t>原因分析</a:t>
            </a:r>
            <a:endParaRPr/>
          </a:p>
        </p:txBody>
      </p:sp>
      <p:sp>
        <p:nvSpPr>
          <p:cNvPr id="351" name="Google Shape;351;p17"/>
          <p:cNvSpPr txBox="1"/>
          <p:nvPr>
            <p:ph idx="1" type="body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zh-TW"/>
              <a:t>權責單位應分析問題發生之原因及影響程度，使該不符合事項不再發生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zh-TW"/>
              <a:t>例如:管制區域的門沒關，為什麼沒關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8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zh-TW"/>
              <a:t>暫時性對策</a:t>
            </a:r>
            <a:endParaRPr/>
          </a:p>
        </p:txBody>
      </p:sp>
      <p:sp>
        <p:nvSpPr>
          <p:cNvPr id="358" name="Google Shape;358;p18"/>
          <p:cNvSpPr txBox="1"/>
          <p:nvPr>
            <p:ph idx="1" type="body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zh-TW"/>
              <a:t>能控制不符合事項的擴大或消除單一事件的影響之措施，立即改善，不讓風險擴大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zh-TW"/>
              <a:t>呈上題，管制區域的門沒關，要怎麼改善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?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9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zh-TW"/>
              <a:t>長期性對策</a:t>
            </a:r>
            <a:endParaRPr/>
          </a:p>
        </p:txBody>
      </p:sp>
      <p:sp>
        <p:nvSpPr>
          <p:cNvPr id="365" name="Google Shape;365;p19"/>
          <p:cNvSpPr txBox="1"/>
          <p:nvPr>
            <p:ph idx="1" type="body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zh-TW"/>
              <a:t>能消除不符合事項或潛在風險的根本原因之措施，持續監控或審查去觀察不符合事項是否再發生。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zh-TW"/>
              <a:t>呈上題，管制區域的門沒關，長期性對策要如何處理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?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zh-TW"/>
              <a:t>大綱</a:t>
            </a:r>
            <a:endParaRPr/>
          </a:p>
        </p:txBody>
      </p:sp>
      <p:sp>
        <p:nvSpPr>
          <p:cNvPr id="166" name="Google Shape;166;p2"/>
          <p:cNvSpPr txBox="1"/>
          <p:nvPr>
            <p:ph idx="1" type="body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zh-TW"/>
              <a:t>資安事件通報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zh-TW"/>
              <a:t>不符合事項之矯正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0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zh-TW"/>
              <a:t>矯正措施追蹤</a:t>
            </a:r>
            <a:endParaRPr/>
          </a:p>
        </p:txBody>
      </p:sp>
      <p:sp>
        <p:nvSpPr>
          <p:cNvPr id="371" name="Google Shape;371;p20"/>
          <p:cNvSpPr txBox="1"/>
          <p:nvPr>
            <p:ph idx="1" type="body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zh-TW"/>
              <a:t>矯正措施之執行狀況，應由處理權責單位依據「矯正處理單」確實執行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zh-TW"/>
              <a:t>追蹤人員最遲應於收到「矯正處理單」後30個工作天內進行首次追蹤，並應於「矯正處理單」上留存追蹤軌跡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034" y="0"/>
            <a:ext cx="475193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2"/>
          <p:cNvSpPr txBox="1"/>
          <p:nvPr/>
        </p:nvSpPr>
        <p:spPr>
          <a:xfrm>
            <a:off x="750498" y="966158"/>
            <a:ext cx="2286000" cy="707886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錯誤範例</a:t>
            </a:r>
            <a:endParaRPr/>
          </a:p>
        </p:txBody>
      </p:sp>
      <p:pic>
        <p:nvPicPr>
          <p:cNvPr id="382" name="Google Shape;38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3481" y="0"/>
            <a:ext cx="5685970" cy="8038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5378" y="0"/>
            <a:ext cx="5410695" cy="764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zh-TW"/>
              <a:t>資安事件通報規範</a:t>
            </a:r>
            <a:endParaRPr/>
          </a:p>
        </p:txBody>
      </p:sp>
      <p:sp>
        <p:nvSpPr>
          <p:cNvPr id="172" name="Google Shape;172;p3"/>
          <p:cNvSpPr txBox="1"/>
          <p:nvPr>
            <p:ph idx="1" type="body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zh-TW"/>
              <a:t>本校於資訊安全事件發生時，能迅速依通報程序進行通報，並採取必要之應變措施，降低事件可能帶來之損害。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zh-TW"/>
              <a:t>權責</a:t>
            </a:r>
            <a:endParaRPr/>
          </a:p>
        </p:txBody>
      </p:sp>
      <p:grpSp>
        <p:nvGrpSpPr>
          <p:cNvPr id="178" name="Google Shape;178;p4"/>
          <p:cNvGrpSpPr/>
          <p:nvPr/>
        </p:nvGrpSpPr>
        <p:grpSpPr>
          <a:xfrm>
            <a:off x="917638" y="2441302"/>
            <a:ext cx="10356723" cy="3275558"/>
            <a:chOff x="3238" y="74339"/>
            <a:chExt cx="10356723" cy="3275558"/>
          </a:xfrm>
        </p:grpSpPr>
        <p:sp>
          <p:nvSpPr>
            <p:cNvPr id="179" name="Google Shape;179;p4"/>
            <p:cNvSpPr/>
            <p:nvPr/>
          </p:nvSpPr>
          <p:spPr>
            <a:xfrm>
              <a:off x="3238" y="74339"/>
              <a:ext cx="3157537" cy="547200"/>
            </a:xfrm>
            <a:prstGeom prst="rect">
              <a:avLst/>
            </a:prstGeom>
            <a:gradFill>
              <a:gsLst>
                <a:gs pos="0">
                  <a:srgbClr val="70BEDB"/>
                </a:gs>
                <a:gs pos="50000">
                  <a:srgbClr val="4CB1D6"/>
                </a:gs>
                <a:gs pos="100000">
                  <a:srgbClr val="2B9CC3"/>
                </a:gs>
              </a:gsLst>
              <a:lin ang="5400000" scaled="0"/>
            </a:gradFill>
            <a:ln cap="flat" cmpd="sng" w="9525">
              <a:solidFill>
                <a:srgbClr val="43AFD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dir="5400000" dist="25400">
                <a:srgbClr val="000000">
                  <a:alpha val="2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4"/>
            <p:cNvSpPr txBox="1"/>
            <p:nvPr/>
          </p:nvSpPr>
          <p:spPr>
            <a:xfrm>
              <a:off x="3238" y="74339"/>
              <a:ext cx="3157537" cy="5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7200" lIns="135125" spcFirstLastPara="1" rIns="135125" wrap="square" tIns="77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rial"/>
                <a:buNone/>
              </a:pPr>
              <a:r>
                <a:rPr b="0" i="0" lang="zh-TW" sz="1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事件發現人員</a:t>
              </a: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3238" y="621539"/>
              <a:ext cx="3157537" cy="2728358"/>
            </a:xfrm>
            <a:prstGeom prst="rect">
              <a:avLst/>
            </a:prstGeom>
            <a:solidFill>
              <a:srgbClr val="CDE3F0">
                <a:alpha val="89803"/>
              </a:srgbClr>
            </a:solidFill>
            <a:ln cap="flat" cmpd="sng" w="9525">
              <a:solidFill>
                <a:srgbClr val="CDE3F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dir="5400000" dist="25400">
                <a:srgbClr val="000000">
                  <a:alpha val="2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4"/>
            <p:cNvSpPr txBox="1"/>
            <p:nvPr/>
          </p:nvSpPr>
          <p:spPr>
            <a:xfrm>
              <a:off x="3238" y="621539"/>
              <a:ext cx="3157537" cy="27283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52000" lIns="101325" spcFirstLastPara="1" rIns="135125" wrap="square" tIns="1013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Char char="•"/>
              </a:pPr>
              <a:r>
                <a:rPr b="0" i="0" lang="zh-TW" sz="1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發現疑似資訊安全異常事件時，皆負有即時通報之責任</a:t>
              </a:r>
              <a:endPara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602831" y="74339"/>
              <a:ext cx="3157537" cy="547200"/>
            </a:xfrm>
            <a:prstGeom prst="rect">
              <a:avLst/>
            </a:prstGeom>
            <a:gradFill>
              <a:gsLst>
                <a:gs pos="0">
                  <a:srgbClr val="70BEDB"/>
                </a:gs>
                <a:gs pos="50000">
                  <a:srgbClr val="4CB1D6"/>
                </a:gs>
                <a:gs pos="100000">
                  <a:srgbClr val="2B9CC3"/>
                </a:gs>
              </a:gsLst>
              <a:lin ang="5400000" scaled="0"/>
            </a:gradFill>
            <a:ln cap="flat" cmpd="sng" w="9525">
              <a:solidFill>
                <a:srgbClr val="43AFD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dir="5400000" dist="25400">
                <a:srgbClr val="000000">
                  <a:alpha val="2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4"/>
            <p:cNvSpPr txBox="1"/>
            <p:nvPr/>
          </p:nvSpPr>
          <p:spPr>
            <a:xfrm>
              <a:off x="3602831" y="74339"/>
              <a:ext cx="3157537" cy="5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7200" lIns="135125" spcFirstLastPara="1" rIns="135125" wrap="square" tIns="77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rial"/>
                <a:buNone/>
              </a:pPr>
              <a:r>
                <a:rPr b="0" i="0" lang="zh-TW" sz="1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權責單位</a:t>
              </a: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602831" y="621539"/>
              <a:ext cx="3157537" cy="2728358"/>
            </a:xfrm>
            <a:prstGeom prst="rect">
              <a:avLst/>
            </a:prstGeom>
            <a:solidFill>
              <a:srgbClr val="CDE3F0">
                <a:alpha val="89803"/>
              </a:srgbClr>
            </a:solidFill>
            <a:ln cap="flat" cmpd="sng" w="9525">
              <a:solidFill>
                <a:srgbClr val="CDE3F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dir="5400000" dist="25400">
                <a:srgbClr val="000000">
                  <a:alpha val="2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4"/>
            <p:cNvSpPr txBox="1"/>
            <p:nvPr/>
          </p:nvSpPr>
          <p:spPr>
            <a:xfrm>
              <a:off x="3602831" y="621539"/>
              <a:ext cx="3157537" cy="27283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52000" lIns="101325" spcFirstLastPara="1" rIns="135125" wrap="square" tIns="1013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Char char="•"/>
              </a:pPr>
              <a:r>
                <a:rPr b="0" i="0" lang="zh-TW" sz="1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資訊安全事件處理之權責單位，須執行資訊安全事件之分析及處理</a:t>
              </a:r>
              <a:endPara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7202424" y="74339"/>
              <a:ext cx="3157537" cy="547200"/>
            </a:xfrm>
            <a:prstGeom prst="rect">
              <a:avLst/>
            </a:prstGeom>
            <a:gradFill>
              <a:gsLst>
                <a:gs pos="0">
                  <a:srgbClr val="70BEDB"/>
                </a:gs>
                <a:gs pos="50000">
                  <a:srgbClr val="4CB1D6"/>
                </a:gs>
                <a:gs pos="100000">
                  <a:srgbClr val="2B9CC3"/>
                </a:gs>
              </a:gsLst>
              <a:lin ang="5400000" scaled="0"/>
            </a:gradFill>
            <a:ln cap="flat" cmpd="sng" w="9525">
              <a:solidFill>
                <a:srgbClr val="43AFD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dir="5400000" dist="25400">
                <a:srgbClr val="000000">
                  <a:alpha val="2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4"/>
            <p:cNvSpPr txBox="1"/>
            <p:nvPr/>
          </p:nvSpPr>
          <p:spPr>
            <a:xfrm>
              <a:off x="7202424" y="74339"/>
              <a:ext cx="3157537" cy="5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7200" lIns="135125" spcFirstLastPara="1" rIns="135125" wrap="square" tIns="77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rial"/>
                <a:buNone/>
              </a:pPr>
              <a:r>
                <a:rPr b="0" i="0" lang="zh-TW" sz="1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資安小組</a:t>
              </a: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7202424" y="621539"/>
              <a:ext cx="3157537" cy="2728358"/>
            </a:xfrm>
            <a:prstGeom prst="rect">
              <a:avLst/>
            </a:prstGeom>
            <a:solidFill>
              <a:srgbClr val="CDE3F0">
                <a:alpha val="89803"/>
              </a:srgbClr>
            </a:solidFill>
            <a:ln cap="flat" cmpd="sng" w="9525">
              <a:solidFill>
                <a:srgbClr val="CDE3F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dir="5400000" dist="25400">
                <a:srgbClr val="000000">
                  <a:alpha val="2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4"/>
            <p:cNvSpPr txBox="1"/>
            <p:nvPr/>
          </p:nvSpPr>
          <p:spPr>
            <a:xfrm>
              <a:off x="7202424" y="621539"/>
              <a:ext cx="3157537" cy="27283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52000" lIns="101325" spcFirstLastPara="1" rIns="135125" wrap="square" tIns="1013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Char char="•"/>
              </a:pPr>
              <a:r>
                <a:rPr b="0" i="0" lang="zh-TW" sz="1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督導資訊安全事件或事故分析、處理及通報</a:t>
              </a:r>
              <a:endPara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Char char="•"/>
              </a:pPr>
              <a:r>
                <a:rPr b="0" i="0" lang="zh-TW" sz="1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確定影響範圍並作損失評估</a:t>
              </a:r>
              <a:endPara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Char char="•"/>
              </a:pPr>
              <a:r>
                <a:rPr b="0" i="0" lang="zh-TW" sz="1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執行解決辦法</a:t>
              </a:r>
              <a:endPara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Char char="•"/>
              </a:pPr>
              <a:r>
                <a:rPr b="0" i="0" lang="zh-TW" sz="1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訂定系統安全等級</a:t>
              </a:r>
              <a:endPara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zh-TW"/>
              <a:t>資訊安全事件通報流程</a:t>
            </a:r>
            <a:endParaRPr/>
          </a:p>
        </p:txBody>
      </p:sp>
      <p:grpSp>
        <p:nvGrpSpPr>
          <p:cNvPr id="196" name="Google Shape;196;p5"/>
          <p:cNvGrpSpPr/>
          <p:nvPr/>
        </p:nvGrpSpPr>
        <p:grpSpPr>
          <a:xfrm>
            <a:off x="11832" y="2246833"/>
            <a:ext cx="12168335" cy="3404984"/>
            <a:chOff x="11832" y="32139"/>
            <a:chExt cx="12168335" cy="3404984"/>
          </a:xfrm>
        </p:grpSpPr>
        <p:sp>
          <p:nvSpPr>
            <p:cNvPr id="197" name="Google Shape;197;p5"/>
            <p:cNvSpPr/>
            <p:nvPr/>
          </p:nvSpPr>
          <p:spPr>
            <a:xfrm>
              <a:off x="11832" y="32139"/>
              <a:ext cx="1569423" cy="3404984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5875">
              <a:solidFill>
                <a:srgbClr val="5D49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5"/>
            <p:cNvSpPr txBox="1"/>
            <p:nvPr/>
          </p:nvSpPr>
          <p:spPr>
            <a:xfrm>
              <a:off x="57799" y="78106"/>
              <a:ext cx="1477489" cy="3313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0" i="0" lang="zh-TW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所有人員發現有資訊安全可疑事件時向「權責單位」進行資訊安全事件通報</a:t>
              </a: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1664221" y="1631755"/>
              <a:ext cx="175885" cy="20575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8B2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5"/>
            <p:cNvSpPr txBox="1"/>
            <p:nvPr/>
          </p:nvSpPr>
          <p:spPr>
            <a:xfrm>
              <a:off x="1664221" y="1672906"/>
              <a:ext cx="123120" cy="1234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1913116" y="32139"/>
              <a:ext cx="1647618" cy="3404984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5875">
              <a:solidFill>
                <a:srgbClr val="5D49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5"/>
            <p:cNvSpPr txBox="1"/>
            <p:nvPr/>
          </p:nvSpPr>
          <p:spPr>
            <a:xfrm>
              <a:off x="1961373" y="80396"/>
              <a:ext cx="1551104" cy="3308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0" i="0" lang="zh-TW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權責單位於收到通知後需研判是否為資訊安全事件，若判定為非資安事件時，將結果回覆事件發現人員</a:t>
              </a: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3643699" y="1631755"/>
              <a:ext cx="175885" cy="20575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8B2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5"/>
            <p:cNvSpPr txBox="1"/>
            <p:nvPr/>
          </p:nvSpPr>
          <p:spPr>
            <a:xfrm>
              <a:off x="3643699" y="1672906"/>
              <a:ext cx="123120" cy="1234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3892594" y="32139"/>
              <a:ext cx="1820210" cy="3404984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5875">
              <a:solidFill>
                <a:srgbClr val="5D49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5"/>
            <p:cNvSpPr txBox="1"/>
            <p:nvPr/>
          </p:nvSpPr>
          <p:spPr>
            <a:xfrm>
              <a:off x="3945906" y="85451"/>
              <a:ext cx="1713586" cy="3298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0" i="0" lang="zh-TW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若判定為資安事件時，由「權責單位」填寫「資訊安全事件報告單」，初估事件須處理時間並通知「資安小組」，由「資安小組」判定是否為重大資安事件</a:t>
              </a: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5795770" y="1631755"/>
              <a:ext cx="175885" cy="20575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8B2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5"/>
            <p:cNvSpPr txBox="1"/>
            <p:nvPr/>
          </p:nvSpPr>
          <p:spPr>
            <a:xfrm>
              <a:off x="5795770" y="1672906"/>
              <a:ext cx="123120" cy="1234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6044665" y="32139"/>
              <a:ext cx="2049699" cy="3404984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5875">
              <a:solidFill>
                <a:srgbClr val="5D49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5"/>
            <p:cNvSpPr txBox="1"/>
            <p:nvPr/>
          </p:nvSpPr>
          <p:spPr>
            <a:xfrm>
              <a:off x="6104699" y="92173"/>
              <a:ext cx="1929631" cy="3284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0" i="0" lang="zh-TW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權責單位於處理資安事件時，應將事件發生之事實、可能影響之範圍、損失評估、判斷所需支援申請、採取之應變措施等事項，立即填具「資訊安全事件報告單」</a:t>
              </a: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8177330" y="1631755"/>
              <a:ext cx="175885" cy="20575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8B2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5"/>
            <p:cNvSpPr txBox="1"/>
            <p:nvPr/>
          </p:nvSpPr>
          <p:spPr>
            <a:xfrm>
              <a:off x="8177330" y="1672906"/>
              <a:ext cx="123120" cy="1234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8426225" y="32139"/>
              <a:ext cx="1684114" cy="3404984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5875">
              <a:solidFill>
                <a:srgbClr val="5D49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5"/>
            <p:cNvSpPr txBox="1"/>
            <p:nvPr/>
          </p:nvSpPr>
          <p:spPr>
            <a:xfrm>
              <a:off x="8475551" y="81465"/>
              <a:ext cx="1585462" cy="3306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0" i="0" lang="zh-TW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「資安小組」得依據權責單位所提報之事件影響，向「資安暨個資保護委員會」執行秘書進行報告</a:t>
              </a: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10193305" y="1631755"/>
              <a:ext cx="175885" cy="20575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8B2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5"/>
            <p:cNvSpPr txBox="1"/>
            <p:nvPr/>
          </p:nvSpPr>
          <p:spPr>
            <a:xfrm>
              <a:off x="10193305" y="1672906"/>
              <a:ext cx="123120" cy="1234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10442200" y="32139"/>
              <a:ext cx="1737967" cy="3404984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5875">
              <a:solidFill>
                <a:srgbClr val="5D49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5"/>
            <p:cNvSpPr txBox="1"/>
            <p:nvPr/>
          </p:nvSpPr>
          <p:spPr>
            <a:xfrm>
              <a:off x="10493103" y="83042"/>
              <a:ext cx="1636161" cy="33031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0" i="0" lang="zh-TW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由小組決定是否向上級主管單位通報，若研判需通報，經單位主管確認後，則依據「國家資通安全會報通報與應變作業流程」進行事件等級分類並通報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zh-TW"/>
              <a:t>資訊安全事件分類</a:t>
            </a:r>
            <a:endParaRPr/>
          </a:p>
        </p:txBody>
      </p:sp>
      <p:grpSp>
        <p:nvGrpSpPr>
          <p:cNvPr id="224" name="Google Shape;224;p6"/>
          <p:cNvGrpSpPr/>
          <p:nvPr/>
        </p:nvGrpSpPr>
        <p:grpSpPr>
          <a:xfrm>
            <a:off x="914400" y="2409761"/>
            <a:ext cx="10363200" cy="3338640"/>
            <a:chOff x="0" y="42798"/>
            <a:chExt cx="10363200" cy="3338640"/>
          </a:xfrm>
        </p:grpSpPr>
        <p:sp>
          <p:nvSpPr>
            <p:cNvPr id="225" name="Google Shape;225;p6"/>
            <p:cNvSpPr/>
            <p:nvPr/>
          </p:nvSpPr>
          <p:spPr>
            <a:xfrm>
              <a:off x="0" y="160878"/>
              <a:ext cx="10363200" cy="882000"/>
            </a:xfrm>
            <a:prstGeom prst="rect">
              <a:avLst/>
            </a:prstGeom>
            <a:solidFill>
              <a:srgbClr val="F1D7F3">
                <a:alpha val="89803"/>
              </a:srgbClr>
            </a:solidFill>
            <a:ln cap="flat" cmpd="sng" w="15875">
              <a:solidFill>
                <a:srgbClr val="DD84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6"/>
            <p:cNvSpPr txBox="1"/>
            <p:nvPr/>
          </p:nvSpPr>
          <p:spPr>
            <a:xfrm>
              <a:off x="0" y="160878"/>
              <a:ext cx="10363200" cy="88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9550" lIns="804275" spcFirstLastPara="1" rIns="804275" wrap="square" tIns="16660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b="0" i="0" lang="zh-TW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發現（或疑似）遭人為惡意破壞毀損、作業不慎等事件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b="0" i="0" lang="zh-TW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例如工程師操作不慎造成2.5萬件學習歷程檔案的資料遺失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18160" y="42798"/>
              <a:ext cx="7254240" cy="23616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5875">
              <a:solidFill>
                <a:srgbClr val="C777C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6"/>
            <p:cNvSpPr txBox="1"/>
            <p:nvPr/>
          </p:nvSpPr>
          <p:spPr>
            <a:xfrm>
              <a:off x="529688" y="54326"/>
              <a:ext cx="7231184" cy="2131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74175" spcFirstLastPara="1" rIns="2741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0" i="0" lang="zh-TW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內部危安事件</a:t>
              </a: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0" y="1204158"/>
              <a:ext cx="10363200" cy="806400"/>
            </a:xfrm>
            <a:prstGeom prst="rect">
              <a:avLst/>
            </a:prstGeom>
            <a:solidFill>
              <a:srgbClr val="F1D7F3">
                <a:alpha val="89803"/>
              </a:srgbClr>
            </a:solidFill>
            <a:ln cap="flat" cmpd="sng" w="15875">
              <a:solidFill>
                <a:srgbClr val="DD84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6"/>
            <p:cNvSpPr txBox="1"/>
            <p:nvPr/>
          </p:nvSpPr>
          <p:spPr>
            <a:xfrm>
              <a:off x="0" y="1204158"/>
              <a:ext cx="10363200" cy="8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9550" lIns="804275" spcFirstLastPara="1" rIns="804275" wrap="square" tIns="16660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b="0" i="0" lang="zh-TW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電腦病毒感染事件、駭客攻擊（或非法入侵）事件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wentieth Century"/>
                <a:buChar char="•"/>
              </a:pPr>
              <a:r>
                <a:rPr b="0" i="0" lang="zh-TW" sz="1400" u="none" cap="none" strike="noStrike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例如勒索軟體Big Head假借軟體安裝程式散布</a:t>
              </a: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518160" y="1086078"/>
              <a:ext cx="7254240" cy="23616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5875">
              <a:solidFill>
                <a:srgbClr val="C777C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6"/>
            <p:cNvSpPr txBox="1"/>
            <p:nvPr/>
          </p:nvSpPr>
          <p:spPr>
            <a:xfrm>
              <a:off x="529688" y="1097606"/>
              <a:ext cx="7231184" cy="2131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74175" spcFirstLastPara="1" rIns="2741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0" i="0" lang="zh-TW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外力侵害事件</a:t>
              </a: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0" y="2171838"/>
              <a:ext cx="10363200" cy="1209600"/>
            </a:xfrm>
            <a:prstGeom prst="rect">
              <a:avLst/>
            </a:prstGeom>
            <a:solidFill>
              <a:srgbClr val="F1D7F3">
                <a:alpha val="89803"/>
              </a:srgbClr>
            </a:solidFill>
            <a:ln cap="flat" cmpd="sng" w="15875">
              <a:solidFill>
                <a:srgbClr val="DD84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6"/>
            <p:cNvSpPr txBox="1"/>
            <p:nvPr/>
          </p:nvSpPr>
          <p:spPr>
            <a:xfrm>
              <a:off x="0" y="2171838"/>
              <a:ext cx="10363200" cy="120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9550" lIns="804275" spcFirstLastPara="1" rIns="804275" wrap="square" tIns="16660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b="0" i="0" lang="zh-TW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天然災害：颱風、水災、地震等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b="0" i="0" lang="zh-TW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突發事件：重大建築災害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b="0" i="0" lang="zh-TW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網路系統骨幹（主幹寬頻）中斷事件等</a:t>
              </a: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18160" y="2053758"/>
              <a:ext cx="7254240" cy="23616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5875">
              <a:solidFill>
                <a:srgbClr val="C777C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6"/>
            <p:cNvSpPr txBox="1"/>
            <p:nvPr/>
          </p:nvSpPr>
          <p:spPr>
            <a:xfrm>
              <a:off x="529688" y="2065286"/>
              <a:ext cx="7231184" cy="2131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74175" spcFirstLastPara="1" rIns="2741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0" i="0" lang="zh-TW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天然災害或突發事件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"/>
          <p:cNvSpPr txBox="1"/>
          <p:nvPr>
            <p:ph type="title"/>
          </p:nvPr>
        </p:nvSpPr>
        <p:spPr>
          <a:xfrm>
            <a:off x="913775" y="71993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zh-TW"/>
              <a:t>資安事件等級</a:t>
            </a:r>
            <a:endParaRPr/>
          </a:p>
        </p:txBody>
      </p:sp>
      <p:grpSp>
        <p:nvGrpSpPr>
          <p:cNvPr id="242" name="Google Shape;242;p7"/>
          <p:cNvGrpSpPr/>
          <p:nvPr/>
        </p:nvGrpSpPr>
        <p:grpSpPr>
          <a:xfrm>
            <a:off x="918296" y="2544120"/>
            <a:ext cx="10355407" cy="2953025"/>
            <a:chOff x="3896" y="235606"/>
            <a:chExt cx="10355407" cy="2953025"/>
          </a:xfrm>
        </p:grpSpPr>
        <p:sp>
          <p:nvSpPr>
            <p:cNvPr id="243" name="Google Shape;243;p7"/>
            <p:cNvSpPr/>
            <p:nvPr/>
          </p:nvSpPr>
          <p:spPr>
            <a:xfrm>
              <a:off x="3896" y="235606"/>
              <a:ext cx="2342852" cy="686856"/>
            </a:xfrm>
            <a:prstGeom prst="rect">
              <a:avLst/>
            </a:prstGeom>
            <a:solidFill>
              <a:srgbClr val="E24A79"/>
            </a:solidFill>
            <a:ln>
              <a:noFill/>
            </a:ln>
            <a:effectLst>
              <a:outerShdw blurRad="50800" rotWithShape="0" dir="5400000" dist="25400">
                <a:srgbClr val="000000">
                  <a:alpha val="2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7"/>
            <p:cNvSpPr txBox="1"/>
            <p:nvPr/>
          </p:nvSpPr>
          <p:spPr>
            <a:xfrm>
              <a:off x="3896" y="235606"/>
              <a:ext cx="2342852" cy="686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875" lIns="99550" spcFirstLastPara="1" rIns="99550" wrap="square" tIns="56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MingLiu"/>
                <a:buNone/>
              </a:pPr>
              <a:r>
                <a:rPr b="0" i="0" lang="zh-TW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「4級」事件，符合下列任一情形者：</a:t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896" y="922462"/>
              <a:ext cx="2342852" cy="2266169"/>
            </a:xfrm>
            <a:prstGeom prst="rect">
              <a:avLst/>
            </a:prstGeom>
            <a:solidFill>
              <a:srgbClr val="F3CED6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7"/>
            <p:cNvSpPr txBox="1"/>
            <p:nvPr/>
          </p:nvSpPr>
          <p:spPr>
            <a:xfrm>
              <a:off x="3896" y="922462"/>
              <a:ext cx="2342852" cy="22661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2000" lIns="74675" spcFirstLastPara="1" rIns="99550" wrap="square" tIns="7467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AutoNum type="arabicPeriod"/>
              </a:pPr>
              <a:r>
                <a:rPr b="0" i="0" lang="zh-TW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機密資料遭洩漏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AutoNum type="arabicPeriod"/>
              </a:pPr>
              <a:r>
                <a:rPr b="0" i="0" lang="zh-TW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關鍵業務系統或資料遭嚴重竄改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AutoNum type="arabicPeriod"/>
              </a:pPr>
              <a:r>
                <a:rPr b="0" i="0" lang="zh-TW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關鍵業務系統運作停頓，無法於可容忍中斷時間內回復正常運作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2674747" y="235606"/>
              <a:ext cx="2342852" cy="686856"/>
            </a:xfrm>
            <a:prstGeom prst="rect">
              <a:avLst/>
            </a:prstGeom>
            <a:solidFill>
              <a:srgbClr val="E24A79"/>
            </a:solidFill>
            <a:ln>
              <a:noFill/>
            </a:ln>
            <a:effectLst>
              <a:outerShdw blurRad="50800" rotWithShape="0" dir="5400000" dist="25400">
                <a:srgbClr val="000000">
                  <a:alpha val="2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7"/>
            <p:cNvSpPr txBox="1"/>
            <p:nvPr/>
          </p:nvSpPr>
          <p:spPr>
            <a:xfrm>
              <a:off x="2674747" y="235606"/>
              <a:ext cx="2342852" cy="686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875" lIns="99550" spcFirstLastPara="1" rIns="99550" wrap="square" tIns="56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MingLiu"/>
                <a:buNone/>
              </a:pPr>
              <a:r>
                <a:rPr b="0" i="0" lang="zh-TW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「3級」事件，符合下列任一情形者：</a:t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2674747" y="922462"/>
              <a:ext cx="2342852" cy="2266169"/>
            </a:xfrm>
            <a:prstGeom prst="rect">
              <a:avLst/>
            </a:prstGeom>
            <a:solidFill>
              <a:srgbClr val="F3CED6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7"/>
            <p:cNvSpPr txBox="1"/>
            <p:nvPr/>
          </p:nvSpPr>
          <p:spPr>
            <a:xfrm>
              <a:off x="2674747" y="922462"/>
              <a:ext cx="2342852" cy="22661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2000" lIns="74675" spcFirstLastPara="1" rIns="99550" wrap="square" tIns="7467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AutoNum type="arabicPeriod"/>
              </a:pPr>
              <a:r>
                <a:rPr b="0" i="0" lang="zh-TW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敏感資料遭洩漏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AutoNum type="arabicPeriod"/>
              </a:pPr>
              <a:r>
                <a:rPr b="0" i="0" lang="zh-TW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關鍵業務系統或資料遭竄改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AutoNum type="arabicPeriod"/>
              </a:pPr>
              <a:r>
                <a:rPr b="0" i="0" lang="zh-TW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關鍵業務運作遭影響或系統停頓，無法於可容忍中斷時間內回復正常運作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5345599" y="235606"/>
              <a:ext cx="2342852" cy="686856"/>
            </a:xfrm>
            <a:prstGeom prst="rect">
              <a:avLst/>
            </a:prstGeom>
            <a:solidFill>
              <a:srgbClr val="E24A79"/>
            </a:solidFill>
            <a:ln>
              <a:noFill/>
            </a:ln>
            <a:effectLst>
              <a:outerShdw blurRad="50800" rotWithShape="0" dir="5400000" dist="25400">
                <a:srgbClr val="000000">
                  <a:alpha val="2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7"/>
            <p:cNvSpPr txBox="1"/>
            <p:nvPr/>
          </p:nvSpPr>
          <p:spPr>
            <a:xfrm>
              <a:off x="5345599" y="235606"/>
              <a:ext cx="2342852" cy="686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875" lIns="99550" spcFirstLastPara="1" rIns="99550" wrap="square" tIns="56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MingLiu"/>
                <a:buNone/>
              </a:pPr>
              <a:r>
                <a:rPr b="0" i="0" lang="zh-TW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「2級」事件，符合下列任一情形者：</a:t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45599" y="922462"/>
              <a:ext cx="2342852" cy="2266169"/>
            </a:xfrm>
            <a:prstGeom prst="rect">
              <a:avLst/>
            </a:prstGeom>
            <a:solidFill>
              <a:srgbClr val="F3CED6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7"/>
            <p:cNvSpPr txBox="1"/>
            <p:nvPr/>
          </p:nvSpPr>
          <p:spPr>
            <a:xfrm>
              <a:off x="5345599" y="922462"/>
              <a:ext cx="2342852" cy="22661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2000" lIns="74675" spcFirstLastPara="1" rIns="99550" wrap="square" tIns="7467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AutoNum type="arabicPeriod"/>
              </a:pPr>
              <a:r>
                <a:rPr b="0" i="0" lang="zh-TW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限閱等級資料之關鍵業務系統或資料遭洩漏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AutoNum type="arabicPeriod"/>
              </a:pPr>
              <a:r>
                <a:rPr b="0" i="0" lang="zh-TW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關鍵業務系統或資料遭輕微竄改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AutoNum type="arabicPeriod"/>
              </a:pPr>
              <a:r>
                <a:rPr b="0" i="0" lang="zh-TW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關鍵業務運作遭影響或系統效率降低，於可容忍中斷時間內回復正常運作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8016451" y="235606"/>
              <a:ext cx="2342852" cy="686856"/>
            </a:xfrm>
            <a:prstGeom prst="rect">
              <a:avLst/>
            </a:prstGeom>
            <a:solidFill>
              <a:srgbClr val="E24A79"/>
            </a:solidFill>
            <a:ln>
              <a:noFill/>
            </a:ln>
            <a:effectLst>
              <a:outerShdw blurRad="50800" rotWithShape="0" dir="5400000" dist="25400">
                <a:srgbClr val="000000">
                  <a:alpha val="2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7"/>
            <p:cNvSpPr txBox="1"/>
            <p:nvPr/>
          </p:nvSpPr>
          <p:spPr>
            <a:xfrm>
              <a:off x="8016451" y="235606"/>
              <a:ext cx="2342852" cy="686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6875" lIns="99550" spcFirstLastPara="1" rIns="99550" wrap="square" tIns="56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MingLiu"/>
                <a:buNone/>
              </a:pPr>
              <a:r>
                <a:rPr b="0" i="0" lang="zh-TW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「1級」事件，符合下列任一情形者：</a:t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8016451" y="922462"/>
              <a:ext cx="2342852" cy="2266169"/>
            </a:xfrm>
            <a:prstGeom prst="rect">
              <a:avLst/>
            </a:prstGeom>
            <a:solidFill>
              <a:srgbClr val="F3CED6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7"/>
            <p:cNvSpPr txBox="1"/>
            <p:nvPr/>
          </p:nvSpPr>
          <p:spPr>
            <a:xfrm>
              <a:off x="8016451" y="922462"/>
              <a:ext cx="2342852" cy="22661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2000" lIns="74675" spcFirstLastPara="1" rIns="99550" wrap="square" tIns="7467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AutoNum type="arabicPeriod"/>
              </a:pPr>
              <a:r>
                <a:rPr b="0" i="0" lang="zh-TW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非關鍵業務系統或資料遭洩漏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AutoNum type="arabicPeriod"/>
              </a:pPr>
              <a:r>
                <a:rPr b="0" i="0" lang="zh-TW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非關鍵業務系統或資料遭竄改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AutoNum type="arabicPeriod"/>
              </a:pPr>
              <a:r>
                <a:rPr b="0" i="0" lang="zh-TW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非關鍵業務運作遭影響或短暫停頓可立即修復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9" name="Google Shape;259;p7"/>
          <p:cNvSpPr txBox="1"/>
          <p:nvPr/>
        </p:nvSpPr>
        <p:spPr>
          <a:xfrm>
            <a:off x="913774" y="1483504"/>
            <a:ext cx="103638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資安事件等級分為四級，由重至輕分別為4級、3級、2級、1級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8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zh-TW"/>
              <a:t>事後復原追蹤</a:t>
            </a:r>
            <a:endParaRPr/>
          </a:p>
        </p:txBody>
      </p:sp>
      <p:sp>
        <p:nvSpPr>
          <p:cNvPr id="265" name="Google Shape;265;p8"/>
          <p:cNvSpPr txBox="1"/>
          <p:nvPr>
            <p:ph idx="1" type="body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zh-TW"/>
              <a:t>為有效追蹤，檢討事件原因，應審視現有環境的漏洞，由權責單位於「資訊安全事件報告單」，詳述事件發生原因、處理經過、因應對策、檢討暨改善建議及持續追蹤事項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2614" y="0"/>
            <a:ext cx="462677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小水滴">
  <a:themeElements>
    <a:clrScheme name="小水滴">
      <a:dk1>
        <a:srgbClr val="000000"/>
      </a:dk1>
      <a:lt1>
        <a:srgbClr val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2023-07-06T06:06:35Z</dcterms:created>
  <dc:creator>hua</dc:creator>
</cp:coreProperties>
</file>