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bnSD78F5FnU0bUroWx8YYdL6T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233861-4D0D-4DF5-B64F-C35CB73DF896}">
  <a:tblStyle styleId="{58233861-4D0D-4DF5-B64F-C35CB73DF896}"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30"/>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7" name="Google Shape;17;p30"/>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0"/>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9" name="Google Shape;19;p3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80" name="Shape 80"/>
        <p:cNvGrpSpPr/>
        <p:nvPr/>
      </p:nvGrpSpPr>
      <p:grpSpPr>
        <a:xfrm>
          <a:off x="0" y="0"/>
          <a:ext cx="0" cy="0"/>
          <a:chOff x="0" y="0"/>
          <a:chExt cx="0" cy="0"/>
        </a:xfrm>
      </p:grpSpPr>
      <p:sp>
        <p:nvSpPr>
          <p:cNvPr id="81" name="Google Shape;81;p39"/>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sp>
      <p:sp>
        <p:nvSpPr>
          <p:cNvPr id="83" name="Google Shape;83;p39"/>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84" name="Google Shape;84;p39"/>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全景圖片 (含標題)">
  <p:cSld name="全景圖片 (含標題)">
    <p:spTree>
      <p:nvGrpSpPr>
        <p:cNvPr id="87" name="Shape 87"/>
        <p:cNvGrpSpPr/>
        <p:nvPr/>
      </p:nvGrpSpPr>
      <p:grpSpPr>
        <a:xfrm>
          <a:off x="0" y="0"/>
          <a:ext cx="0" cy="0"/>
          <a:chOff x="0" y="0"/>
          <a:chExt cx="0" cy="0"/>
        </a:xfrm>
      </p:grpSpPr>
      <p:sp>
        <p:nvSpPr>
          <p:cNvPr id="88" name="Google Shape;88;p40"/>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0"/>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sp>
      <p:sp>
        <p:nvSpPr>
          <p:cNvPr id="90" name="Google Shape;90;p40"/>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91" name="Google Shape;91;p4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述 (含標題)">
  <p:cSld name="引述 (含標題)">
    <p:spTree>
      <p:nvGrpSpPr>
        <p:cNvPr id="94" name="Shape 94"/>
        <p:cNvGrpSpPr/>
        <p:nvPr/>
      </p:nvGrpSpPr>
      <p:grpSpPr>
        <a:xfrm>
          <a:off x="0" y="0"/>
          <a:ext cx="0" cy="0"/>
          <a:chOff x="0" y="0"/>
          <a:chExt cx="0" cy="0"/>
        </a:xfrm>
      </p:grpSpPr>
      <p:sp>
        <p:nvSpPr>
          <p:cNvPr id="95" name="Google Shape;95;p41"/>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6" name="Google Shape;96;p41"/>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1"/>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98" name="Google Shape;98;p41"/>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9" name="Google Shape;99;p4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名片">
  <p:cSld name="名片">
    <p:spTree>
      <p:nvGrpSpPr>
        <p:cNvPr id="102" name="Shape 102"/>
        <p:cNvGrpSpPr/>
        <p:nvPr/>
      </p:nvGrpSpPr>
      <p:grpSpPr>
        <a:xfrm>
          <a:off x="0" y="0"/>
          <a:ext cx="0" cy="0"/>
          <a:chOff x="0" y="0"/>
          <a:chExt cx="0" cy="0"/>
        </a:xfrm>
      </p:grpSpPr>
      <p:sp>
        <p:nvSpPr>
          <p:cNvPr id="103" name="Google Shape;103;p42"/>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4" name="Google Shape;104;p42"/>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2"/>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6" name="Google Shape;106;p4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09" name="Shape 109"/>
        <p:cNvGrpSpPr/>
        <p:nvPr/>
      </p:nvGrpSpPr>
      <p:grpSpPr>
        <a:xfrm>
          <a:off x="0" y="0"/>
          <a:ext cx="0" cy="0"/>
          <a:chOff x="0" y="0"/>
          <a:chExt cx="0" cy="0"/>
        </a:xfrm>
      </p:grpSpPr>
      <p:sp>
        <p:nvSpPr>
          <p:cNvPr id="110" name="Google Shape;110;p4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11" name="Google Shape;111;p4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3"/>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3" name="Google Shape;113;p4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16" name="Shape 116"/>
        <p:cNvGrpSpPr/>
        <p:nvPr/>
      </p:nvGrpSpPr>
      <p:grpSpPr>
        <a:xfrm>
          <a:off x="0" y="0"/>
          <a:ext cx="0" cy="0"/>
          <a:chOff x="0" y="0"/>
          <a:chExt cx="0" cy="0"/>
        </a:xfrm>
      </p:grpSpPr>
      <p:sp>
        <p:nvSpPr>
          <p:cNvPr id="117" name="Google Shape;117;p44"/>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18" name="Google Shape;118;p44"/>
          <p:cNvSpPr txBox="1"/>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4"/>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20" name="Google Shape;120;p4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2" name="Shape 22"/>
        <p:cNvGrpSpPr/>
        <p:nvPr/>
      </p:nvGrpSpPr>
      <p:grpSpPr>
        <a:xfrm>
          <a:off x="0" y="0"/>
          <a:ext cx="0" cy="0"/>
          <a:chOff x="0" y="0"/>
          <a:chExt cx="0" cy="0"/>
        </a:xfrm>
      </p:grpSpPr>
      <p:sp>
        <p:nvSpPr>
          <p:cNvPr id="23" name="Google Shape;23;p31"/>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4" name="Google Shape;24;p3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6" name="Google Shape;26;p3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p:cSld name="標題及內容">
    <p:spTree>
      <p:nvGrpSpPr>
        <p:cNvPr id="29" name="Shape 29"/>
        <p:cNvGrpSpPr/>
        <p:nvPr/>
      </p:nvGrpSpPr>
      <p:grpSpPr>
        <a:xfrm>
          <a:off x="0" y="0"/>
          <a:ext cx="0" cy="0"/>
          <a:chOff x="0" y="0"/>
          <a:chExt cx="0" cy="0"/>
        </a:xfrm>
      </p:grpSpPr>
      <p:sp>
        <p:nvSpPr>
          <p:cNvPr id="30" name="Google Shape;30;p32"/>
          <p:cNvSpPr/>
          <p:nvPr/>
        </p:nvSpPr>
        <p:spPr>
          <a:xfrm>
            <a:off x="256032" y="265176"/>
            <a:ext cx="11683049" cy="6332433"/>
          </a:xfrm>
          <a:prstGeom prst="rect">
            <a:avLst/>
          </a:prstGeom>
          <a:solidFill>
            <a:srgbClr val="F5F5F5"/>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1" name="Google Shape;31;p32"/>
          <p:cNvCxnSpPr/>
          <p:nvPr/>
        </p:nvCxnSpPr>
        <p:spPr>
          <a:xfrm>
            <a:off x="604434" y="1196392"/>
            <a:ext cx="10983132" cy="0"/>
          </a:xfrm>
          <a:prstGeom prst="straightConnector1">
            <a:avLst/>
          </a:prstGeom>
          <a:noFill/>
          <a:ln cap="flat" cmpd="sng" w="25400">
            <a:solidFill>
              <a:srgbClr val="D24726"/>
            </a:solidFill>
            <a:prstDash val="solid"/>
            <a:round/>
            <a:headEnd len="sm" w="sm" type="none"/>
            <a:tailEnd len="sm" w="sm" type="none"/>
          </a:ln>
        </p:spPr>
      </p:cxnSp>
      <p:sp>
        <p:nvSpPr>
          <p:cNvPr id="32" name="Google Shape;32;p32"/>
          <p:cNvSpPr txBox="1"/>
          <p:nvPr>
            <p:ph type="title"/>
          </p:nvPr>
        </p:nvSpPr>
        <p:spPr>
          <a:xfrm>
            <a:off x="521207" y="448056"/>
            <a:ext cx="6877119"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0C161D"/>
              </a:buClr>
              <a:buSzPts val="2800"/>
              <a:buFont typeface="Arial"/>
              <a:buNone/>
              <a:defRPr sz="2800">
                <a:solidFill>
                  <a:srgbClr val="0C161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 type="body"/>
          </p:nvPr>
        </p:nvSpPr>
        <p:spPr>
          <a:xfrm>
            <a:off x="539496" y="1435608"/>
            <a:ext cx="4416552" cy="397764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04800" lvl="0" marL="457200" algn="l">
              <a:spcBef>
                <a:spcPts val="240"/>
              </a:spcBef>
              <a:spcAft>
                <a:spcPts val="0"/>
              </a:spcAft>
              <a:buSzPts val="1200"/>
              <a:buChar char="🞆"/>
              <a:defRPr sz="1200">
                <a:solidFill>
                  <a:srgbClr val="FEFEFE"/>
                </a:solidFill>
                <a:latin typeface="Arial"/>
                <a:ea typeface="Arial"/>
                <a:cs typeface="Arial"/>
                <a:sym typeface="Arial"/>
              </a:defRPr>
            </a:lvl1pPr>
            <a:lvl2pPr indent="-304800" lvl="1" marL="914400" algn="l">
              <a:spcBef>
                <a:spcPts val="600"/>
              </a:spcBef>
              <a:spcAft>
                <a:spcPts val="0"/>
              </a:spcAft>
              <a:buSzPts val="1200"/>
              <a:buChar char="🞆"/>
              <a:defRPr sz="1200">
                <a:solidFill>
                  <a:srgbClr val="FEFEFE"/>
                </a:solidFill>
                <a:latin typeface="Arial"/>
                <a:ea typeface="Arial"/>
                <a:cs typeface="Arial"/>
                <a:sym typeface="Arial"/>
              </a:defRPr>
            </a:lvl2pPr>
            <a:lvl3pPr indent="-304800" lvl="2" marL="1371600" algn="l">
              <a:spcBef>
                <a:spcPts val="600"/>
              </a:spcBef>
              <a:spcAft>
                <a:spcPts val="0"/>
              </a:spcAft>
              <a:buSzPts val="1200"/>
              <a:buChar char="🞆"/>
              <a:defRPr sz="1200">
                <a:solidFill>
                  <a:srgbClr val="FEFEFE"/>
                </a:solidFill>
                <a:latin typeface="Arial"/>
                <a:ea typeface="Arial"/>
                <a:cs typeface="Arial"/>
                <a:sym typeface="Arial"/>
              </a:defRPr>
            </a:lvl3pPr>
            <a:lvl4pPr indent="-304800" lvl="3" marL="1828800" algn="l">
              <a:spcBef>
                <a:spcPts val="600"/>
              </a:spcBef>
              <a:spcAft>
                <a:spcPts val="0"/>
              </a:spcAft>
              <a:buSzPts val="1200"/>
              <a:buChar char="🞆"/>
              <a:defRPr sz="1200">
                <a:solidFill>
                  <a:srgbClr val="FEFEFE"/>
                </a:solidFill>
                <a:latin typeface="Arial"/>
                <a:ea typeface="Arial"/>
                <a:cs typeface="Arial"/>
                <a:sym typeface="Arial"/>
              </a:defRPr>
            </a:lvl4pPr>
            <a:lvl5pPr indent="-304800" lvl="4" marL="2286000" algn="l">
              <a:spcBef>
                <a:spcPts val="600"/>
              </a:spcBef>
              <a:spcAft>
                <a:spcPts val="0"/>
              </a:spcAft>
              <a:buSzPts val="1200"/>
              <a:buChar char="🞆"/>
              <a:defRPr sz="1200">
                <a:solidFill>
                  <a:srgbClr val="FEFEFE"/>
                </a:solidFill>
                <a:latin typeface="Arial"/>
                <a:ea typeface="Arial"/>
                <a:cs typeface="Arial"/>
                <a:sym typeface="Arial"/>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4" name="Google Shape;34;p32"/>
          <p:cNvSpPr txBox="1"/>
          <p:nvPr>
            <p:ph idx="10" type="dt"/>
          </p:nvPr>
        </p:nvSpPr>
        <p:spPr>
          <a:xfrm>
            <a:off x="539496" y="6203952"/>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FEFEFE"/>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1" type="ftr"/>
          </p:nvPr>
        </p:nvSpPr>
        <p:spPr>
          <a:xfrm>
            <a:off x="4648200" y="62039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FEFEFE"/>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2" type="sldNum"/>
          </p:nvPr>
        </p:nvSpPr>
        <p:spPr>
          <a:xfrm>
            <a:off x="8371926" y="6203952"/>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FEFEFE"/>
                </a:solidFill>
                <a:latin typeface="Arial"/>
                <a:ea typeface="Arial"/>
                <a:cs typeface="Arial"/>
                <a:sym typeface="Arial"/>
              </a:defRPr>
            </a:lvl1pPr>
            <a:lvl2pPr indent="0" lvl="1" marL="0" algn="r">
              <a:spcBef>
                <a:spcPts val="0"/>
              </a:spcBef>
              <a:buNone/>
              <a:defRPr sz="1200">
                <a:solidFill>
                  <a:srgbClr val="FEFEFE"/>
                </a:solidFill>
                <a:latin typeface="Arial"/>
                <a:ea typeface="Arial"/>
                <a:cs typeface="Arial"/>
                <a:sym typeface="Arial"/>
              </a:defRPr>
            </a:lvl2pPr>
            <a:lvl3pPr indent="0" lvl="2" marL="0" algn="r">
              <a:spcBef>
                <a:spcPts val="0"/>
              </a:spcBef>
              <a:buNone/>
              <a:defRPr sz="1200">
                <a:solidFill>
                  <a:srgbClr val="FEFEFE"/>
                </a:solidFill>
                <a:latin typeface="Arial"/>
                <a:ea typeface="Arial"/>
                <a:cs typeface="Arial"/>
                <a:sym typeface="Arial"/>
              </a:defRPr>
            </a:lvl3pPr>
            <a:lvl4pPr indent="0" lvl="3" marL="0" algn="r">
              <a:spcBef>
                <a:spcPts val="0"/>
              </a:spcBef>
              <a:buNone/>
              <a:defRPr sz="1200">
                <a:solidFill>
                  <a:srgbClr val="FEFEFE"/>
                </a:solidFill>
                <a:latin typeface="Arial"/>
                <a:ea typeface="Arial"/>
                <a:cs typeface="Arial"/>
                <a:sym typeface="Arial"/>
              </a:defRPr>
            </a:lvl4pPr>
            <a:lvl5pPr indent="0" lvl="4" marL="0" algn="r">
              <a:spcBef>
                <a:spcPts val="0"/>
              </a:spcBef>
              <a:buNone/>
              <a:defRPr sz="1200">
                <a:solidFill>
                  <a:srgbClr val="FEFEFE"/>
                </a:solidFill>
                <a:latin typeface="Arial"/>
                <a:ea typeface="Arial"/>
                <a:cs typeface="Arial"/>
                <a:sym typeface="Arial"/>
              </a:defRPr>
            </a:lvl5pPr>
            <a:lvl6pPr indent="0" lvl="5" marL="0" algn="r">
              <a:spcBef>
                <a:spcPts val="0"/>
              </a:spcBef>
              <a:buNone/>
              <a:defRPr sz="1200">
                <a:solidFill>
                  <a:srgbClr val="FEFEFE"/>
                </a:solidFill>
                <a:latin typeface="Arial"/>
                <a:ea typeface="Arial"/>
                <a:cs typeface="Arial"/>
                <a:sym typeface="Arial"/>
              </a:defRPr>
            </a:lvl6pPr>
            <a:lvl7pPr indent="0" lvl="6" marL="0" algn="r">
              <a:spcBef>
                <a:spcPts val="0"/>
              </a:spcBef>
              <a:buNone/>
              <a:defRPr sz="1200">
                <a:solidFill>
                  <a:srgbClr val="FEFEFE"/>
                </a:solidFill>
                <a:latin typeface="Arial"/>
                <a:ea typeface="Arial"/>
                <a:cs typeface="Arial"/>
                <a:sym typeface="Arial"/>
              </a:defRPr>
            </a:lvl7pPr>
            <a:lvl8pPr indent="0" lvl="7" marL="0" algn="r">
              <a:spcBef>
                <a:spcPts val="0"/>
              </a:spcBef>
              <a:buNone/>
              <a:defRPr sz="1200">
                <a:solidFill>
                  <a:srgbClr val="FEFEFE"/>
                </a:solidFill>
                <a:latin typeface="Arial"/>
                <a:ea typeface="Arial"/>
                <a:cs typeface="Arial"/>
                <a:sym typeface="Arial"/>
              </a:defRPr>
            </a:lvl8pPr>
            <a:lvl9pPr indent="0" lvl="8" marL="0" algn="r">
              <a:spcBef>
                <a:spcPts val="0"/>
              </a:spcBef>
              <a:buNone/>
              <a:defRPr sz="1200">
                <a:solidFill>
                  <a:srgbClr val="FEFEF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7" name="Shape 37"/>
        <p:cNvGrpSpPr/>
        <p:nvPr/>
      </p:nvGrpSpPr>
      <p:grpSpPr>
        <a:xfrm>
          <a:off x="0" y="0"/>
          <a:ext cx="0" cy="0"/>
          <a:chOff x="0" y="0"/>
          <a:chExt cx="0" cy="0"/>
        </a:xfrm>
      </p:grpSpPr>
      <p:sp>
        <p:nvSpPr>
          <p:cNvPr id="38" name="Google Shape;38;p33"/>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9" name="Google Shape;39;p33"/>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41" name="Google Shape;41;p3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44" name="Shape 44"/>
        <p:cNvGrpSpPr/>
        <p:nvPr/>
      </p:nvGrpSpPr>
      <p:grpSpPr>
        <a:xfrm>
          <a:off x="0" y="0"/>
          <a:ext cx="0" cy="0"/>
          <a:chOff x="0" y="0"/>
          <a:chExt cx="0" cy="0"/>
        </a:xfrm>
      </p:grpSpPr>
      <p:sp>
        <p:nvSpPr>
          <p:cNvPr id="45" name="Google Shape;45;p3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6" name="Google Shape;46;p3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8" name="Google Shape;48;p34"/>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9" name="Google Shape;49;p3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2" name="Shape 52"/>
        <p:cNvGrpSpPr/>
        <p:nvPr/>
      </p:nvGrpSpPr>
      <p:grpSpPr>
        <a:xfrm>
          <a:off x="0" y="0"/>
          <a:ext cx="0" cy="0"/>
          <a:chOff x="0" y="0"/>
          <a:chExt cx="0" cy="0"/>
        </a:xfrm>
      </p:grpSpPr>
      <p:sp>
        <p:nvSpPr>
          <p:cNvPr id="53" name="Google Shape;53;p3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4" name="Google Shape;54;p3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6" name="Google Shape;56;p35"/>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7" name="Google Shape;57;p35"/>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8" name="Google Shape;58;p35"/>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9" name="Google Shape;59;p3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2" name="Shape 62"/>
        <p:cNvGrpSpPr/>
        <p:nvPr/>
      </p:nvGrpSpPr>
      <p:grpSpPr>
        <a:xfrm>
          <a:off x="0" y="0"/>
          <a:ext cx="0" cy="0"/>
          <a:chOff x="0" y="0"/>
          <a:chExt cx="0" cy="0"/>
        </a:xfrm>
      </p:grpSpPr>
      <p:sp>
        <p:nvSpPr>
          <p:cNvPr id="63" name="Google Shape;63;p36"/>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4" name="Google Shape;64;p3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8" name="Shape 68"/>
        <p:cNvGrpSpPr/>
        <p:nvPr/>
      </p:nvGrpSpPr>
      <p:grpSpPr>
        <a:xfrm>
          <a:off x="0" y="0"/>
          <a:ext cx="0" cy="0"/>
          <a:chOff x="0" y="0"/>
          <a:chExt cx="0" cy="0"/>
        </a:xfrm>
      </p:grpSpPr>
      <p:sp>
        <p:nvSpPr>
          <p:cNvPr id="69" name="Google Shape;69;p3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72" name="Shape 72"/>
        <p:cNvGrpSpPr/>
        <p:nvPr/>
      </p:nvGrpSpPr>
      <p:grpSpPr>
        <a:xfrm>
          <a:off x="0" y="0"/>
          <a:ext cx="0" cy="0"/>
          <a:chOff x="0" y="0"/>
          <a:chExt cx="0" cy="0"/>
        </a:xfrm>
      </p:grpSpPr>
      <p:sp>
        <p:nvSpPr>
          <p:cNvPr id="73" name="Google Shape;73;p38"/>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74" name="Google Shape;74;p38"/>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8"/>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76" name="Google Shape;76;p38"/>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7" name="Google Shape;77;p3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29"/>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2" name="Google Shape;12;p2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2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2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33.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ph type="ctrTitle"/>
          </p:nvPr>
        </p:nvSpPr>
        <p:spPr>
          <a:xfrm>
            <a:off x="427290" y="837488"/>
            <a:ext cx="10715430" cy="353998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600"/>
              <a:buFont typeface="Century Gothic"/>
              <a:buNone/>
            </a:pPr>
            <a:r>
              <a:rPr lang="zh-TW" sz="3600">
                <a:solidFill>
                  <a:schemeClr val="dk1"/>
                </a:solidFill>
              </a:rPr>
              <a:t>112年高等教育深耕計畫</a:t>
            </a:r>
            <a:br>
              <a:rPr lang="zh-TW" sz="3600">
                <a:solidFill>
                  <a:schemeClr val="dk1"/>
                </a:solidFill>
              </a:rPr>
            </a:br>
            <a:r>
              <a:rPr lang="zh-TW" sz="3600">
                <a:solidFill>
                  <a:schemeClr val="dk1"/>
                </a:solidFill>
              </a:rPr>
              <a:t>(資安強化簡章)</a:t>
            </a:r>
            <a:br>
              <a:rPr lang="zh-TW" sz="3600">
                <a:solidFill>
                  <a:schemeClr val="dk1"/>
                </a:solidFill>
              </a:rPr>
            </a:br>
            <a:r>
              <a:rPr lang="zh-TW" sz="3600">
                <a:solidFill>
                  <a:schemeClr val="dk1"/>
                </a:solidFill>
              </a:rPr>
              <a:t>全校ISMS導入活動</a:t>
            </a:r>
            <a:br>
              <a:rPr lang="zh-TW" sz="3600">
                <a:solidFill>
                  <a:schemeClr val="dk1"/>
                </a:solidFill>
              </a:rPr>
            </a:br>
            <a:r>
              <a:rPr lang="zh-TW" sz="3600">
                <a:solidFill>
                  <a:schemeClr val="dk1"/>
                </a:solidFill>
              </a:rPr>
              <a:t>各單位所屬人員教育訓練</a:t>
            </a:r>
            <a:br>
              <a:rPr lang="zh-TW" sz="3600">
                <a:solidFill>
                  <a:schemeClr val="dk1"/>
                </a:solidFill>
              </a:rPr>
            </a:br>
            <a:r>
              <a:rPr lang="zh-TW" sz="3600">
                <a:solidFill>
                  <a:schemeClr val="dk1"/>
                </a:solidFill>
              </a:rPr>
              <a:t>B9單元</a:t>
            </a:r>
            <a:br>
              <a:rPr lang="zh-TW" sz="3600">
                <a:solidFill>
                  <a:schemeClr val="dk1"/>
                </a:solidFill>
              </a:rPr>
            </a:br>
            <a:r>
              <a:rPr lang="zh-TW" sz="3600">
                <a:solidFill>
                  <a:schemeClr val="dk1"/>
                </a:solidFill>
              </a:rPr>
              <a:t>資通系統防護基準之實務(三)</a:t>
            </a:r>
            <a:endParaRPr sz="3600">
              <a:solidFill>
                <a:schemeClr val="dk1"/>
              </a:solidFill>
            </a:endParaRPr>
          </a:p>
        </p:txBody>
      </p:sp>
      <p:sp>
        <p:nvSpPr>
          <p:cNvPr id="128" name="Google Shape;128;p1"/>
          <p:cNvSpPr txBox="1"/>
          <p:nvPr>
            <p:ph idx="1" type="subTitle"/>
          </p:nvPr>
        </p:nvSpPr>
        <p:spPr>
          <a:xfrm>
            <a:off x="200827" y="5221480"/>
            <a:ext cx="11168356" cy="579799"/>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0" lvl="0" marL="0" rtl="0" algn="l">
              <a:spcBef>
                <a:spcPts val="0"/>
              </a:spcBef>
              <a:spcAft>
                <a:spcPts val="0"/>
              </a:spcAft>
              <a:buSzPts val="2000"/>
              <a:buNone/>
            </a:pPr>
            <a:r>
              <a:rPr lang="zh-TW" sz="2000"/>
              <a:t>圖資處系統組廖子萱</a:t>
            </a:r>
            <a:endParaRPr/>
          </a:p>
          <a:p>
            <a:pPr indent="0" lvl="0" marL="0" rtl="0" algn="l">
              <a:spcBef>
                <a:spcPts val="960"/>
              </a:spcBef>
              <a:spcAft>
                <a:spcPts val="0"/>
              </a:spcAft>
              <a:buSzPts val="1800"/>
              <a:buNone/>
            </a:pPr>
            <a:r>
              <a:t/>
            </a:r>
            <a:endParaRPr/>
          </a:p>
        </p:txBody>
      </p:sp>
      <p:pic>
        <p:nvPicPr>
          <p:cNvPr id="129" name="Google Shape;129;p1"/>
          <p:cNvPicPr preferRelativeResize="0"/>
          <p:nvPr/>
        </p:nvPicPr>
        <p:blipFill rotWithShape="1">
          <a:blip r:embed="rId3">
            <a:alphaModFix/>
          </a:blip>
          <a:srcRect b="0" l="0" r="0" t="0"/>
          <a:stretch/>
        </p:blipFill>
        <p:spPr>
          <a:xfrm>
            <a:off x="11142720" y="80035"/>
            <a:ext cx="902242" cy="1023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構面5：系統與服務獲得:獲得程序-作業環境區隔</a:t>
            </a:r>
            <a:endParaRPr/>
          </a:p>
        </p:txBody>
      </p:sp>
      <p:sp>
        <p:nvSpPr>
          <p:cNvPr id="266" name="Google Shape;266;p11"/>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67" name="Google Shape;267;p11"/>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68" name="Google Shape;268;p11"/>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●開發、測試及正式作業環境應為區隔</a:t>
            </a:r>
            <a:endParaRPr b="1" sz="1800">
              <a:solidFill>
                <a:srgbClr val="FF0000"/>
              </a:solidFill>
              <a:latin typeface="Century Gothic"/>
              <a:ea typeface="Century Gothic"/>
              <a:cs typeface="Century Gothic"/>
              <a:sym typeface="Century Gothic"/>
            </a:endParaRPr>
          </a:p>
        </p:txBody>
      </p:sp>
      <p:sp>
        <p:nvSpPr>
          <p:cNvPr id="269" name="Google Shape;269;p11"/>
          <p:cNvSpPr/>
          <p:nvPr/>
        </p:nvSpPr>
        <p:spPr>
          <a:xfrm>
            <a:off x="591762" y="1981192"/>
            <a:ext cx="11013430"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開發環境、測試環境與正式作業環境可區隔成不同的設備及網段，限制所能存取的應用程式及資料庫，以保護正式作業環境系統及資料</a:t>
            </a:r>
            <a:endParaRPr/>
          </a:p>
        </p:txBody>
      </p:sp>
      <p:pic>
        <p:nvPicPr>
          <p:cNvPr id="270" name="Google Shape;270;p11"/>
          <p:cNvPicPr preferRelativeResize="0"/>
          <p:nvPr/>
        </p:nvPicPr>
        <p:blipFill rotWithShape="1">
          <a:blip r:embed="rId4">
            <a:alphaModFix/>
          </a:blip>
          <a:srcRect b="0" l="0" r="0" t="0"/>
          <a:stretch/>
        </p:blipFill>
        <p:spPr>
          <a:xfrm>
            <a:off x="2528673" y="3582134"/>
            <a:ext cx="1219200" cy="1390650"/>
          </a:xfrm>
          <a:prstGeom prst="rect">
            <a:avLst/>
          </a:prstGeom>
          <a:noFill/>
          <a:ln>
            <a:noFill/>
          </a:ln>
        </p:spPr>
      </p:pic>
      <p:pic>
        <p:nvPicPr>
          <p:cNvPr id="271" name="Google Shape;271;p11"/>
          <p:cNvPicPr preferRelativeResize="0"/>
          <p:nvPr/>
        </p:nvPicPr>
        <p:blipFill rotWithShape="1">
          <a:blip r:embed="rId4">
            <a:alphaModFix/>
          </a:blip>
          <a:srcRect b="0" l="0" r="0" t="0"/>
          <a:stretch/>
        </p:blipFill>
        <p:spPr>
          <a:xfrm>
            <a:off x="5092326" y="3582134"/>
            <a:ext cx="1219200" cy="1390650"/>
          </a:xfrm>
          <a:prstGeom prst="rect">
            <a:avLst/>
          </a:prstGeom>
          <a:noFill/>
          <a:ln>
            <a:noFill/>
          </a:ln>
        </p:spPr>
      </p:pic>
      <p:pic>
        <p:nvPicPr>
          <p:cNvPr id="272" name="Google Shape;272;p11"/>
          <p:cNvPicPr preferRelativeResize="0"/>
          <p:nvPr/>
        </p:nvPicPr>
        <p:blipFill rotWithShape="1">
          <a:blip r:embed="rId4">
            <a:alphaModFix/>
          </a:blip>
          <a:srcRect b="0" l="0" r="0" t="0"/>
          <a:stretch/>
        </p:blipFill>
        <p:spPr>
          <a:xfrm>
            <a:off x="7751035" y="3582134"/>
            <a:ext cx="1219200" cy="1390650"/>
          </a:xfrm>
          <a:prstGeom prst="rect">
            <a:avLst/>
          </a:prstGeom>
          <a:noFill/>
          <a:ln>
            <a:noFill/>
          </a:ln>
        </p:spPr>
      </p:pic>
      <p:sp>
        <p:nvSpPr>
          <p:cNvPr id="273" name="Google Shape;273;p11"/>
          <p:cNvSpPr txBox="1"/>
          <p:nvPr/>
        </p:nvSpPr>
        <p:spPr>
          <a:xfrm>
            <a:off x="2625551" y="5084747"/>
            <a:ext cx="10425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開發機</a:t>
            </a:r>
            <a:endParaRPr b="1" sz="1800">
              <a:solidFill>
                <a:schemeClr val="dk1"/>
              </a:solidFill>
              <a:latin typeface="Century Gothic"/>
              <a:ea typeface="Century Gothic"/>
              <a:cs typeface="Century Gothic"/>
              <a:sym typeface="Century Gothic"/>
            </a:endParaRPr>
          </a:p>
        </p:txBody>
      </p:sp>
      <p:sp>
        <p:nvSpPr>
          <p:cNvPr id="274" name="Google Shape;274;p11"/>
          <p:cNvSpPr txBox="1"/>
          <p:nvPr/>
        </p:nvSpPr>
        <p:spPr>
          <a:xfrm>
            <a:off x="5180632" y="5087477"/>
            <a:ext cx="10425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測試機</a:t>
            </a:r>
            <a:endParaRPr b="1" sz="1800">
              <a:solidFill>
                <a:schemeClr val="dk1"/>
              </a:solidFill>
              <a:latin typeface="Century Gothic"/>
              <a:ea typeface="Century Gothic"/>
              <a:cs typeface="Century Gothic"/>
              <a:sym typeface="Century Gothic"/>
            </a:endParaRPr>
          </a:p>
        </p:txBody>
      </p:sp>
      <p:sp>
        <p:nvSpPr>
          <p:cNvPr id="275" name="Google Shape;275;p11"/>
          <p:cNvSpPr txBox="1"/>
          <p:nvPr/>
        </p:nvSpPr>
        <p:spPr>
          <a:xfrm>
            <a:off x="7955166" y="5084747"/>
            <a:ext cx="10425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正式機</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2"/>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構面5：系統與服務獲得:相關辦法</a:t>
            </a:r>
            <a:endParaRPr/>
          </a:p>
        </p:txBody>
      </p:sp>
      <p:sp>
        <p:nvSpPr>
          <p:cNvPr id="282" name="Google Shape;282;p12"/>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83" name="Google Shape;283;p12"/>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84" name="Google Shape;284;p12"/>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●ISMS-2-10資訊應用系統安全管理辦法</a:t>
            </a:r>
            <a:endParaRPr b="1" sz="1800">
              <a:solidFill>
                <a:srgbClr val="FF0000"/>
              </a:solidFill>
              <a:latin typeface="Century Gothic"/>
              <a:ea typeface="Century Gothic"/>
              <a:cs typeface="Century Gothic"/>
              <a:sym typeface="Century Gothic"/>
            </a:endParaRPr>
          </a:p>
        </p:txBody>
      </p:sp>
      <p:sp>
        <p:nvSpPr>
          <p:cNvPr id="285" name="Google Shape;285;p12"/>
          <p:cNvSpPr/>
          <p:nvPr/>
        </p:nvSpPr>
        <p:spPr>
          <a:xfrm>
            <a:off x="591762" y="1981192"/>
            <a:ext cx="11013430"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5.3.變更控制程序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5.3.1.新系統上線或系統重大改版前，應進行系統功能與安全性測試，測試功 能無誤並評估上線之影響後，由該系統負責人確認測試結果，填寫「系統上線及緊急復原計畫表」，並經系統負責人主管覆核後始得上線提供 服務。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5.3.2.系統上線前，系統負責人應對該系統上線可能影響之資料進行完整備份，並評估系統上線衝擊。若未成功上線，對既有系統使用者所會造成的衝 擊，同時與需求單位於上線計劃內事先擬定因應措施及具體處置步驟。</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 5.3.3.系統如於完成上線後需執行變更或維護作業，</a:t>
            </a:r>
            <a:r>
              <a:rPr lang="zh-TW" sz="2000">
                <a:solidFill>
                  <a:srgbClr val="FF0000"/>
                </a:solidFill>
                <a:latin typeface="Century Gothic"/>
                <a:ea typeface="Century Gothic"/>
                <a:cs typeface="Century Gothic"/>
                <a:sym typeface="Century Gothic"/>
              </a:rPr>
              <a:t>系統負責人應事先公告週知變更項目及時程，以便相關人員配合</a:t>
            </a:r>
            <a:r>
              <a:rPr lang="zh-TW" sz="2000">
                <a:solidFill>
                  <a:schemeClr val="lt1"/>
                </a:solidFill>
                <a:latin typeface="Century Gothic"/>
                <a:ea typeface="Century Gothic"/>
                <a:cs typeface="Century Gothic"/>
                <a:sym typeface="Century Gothic"/>
              </a:rPr>
              <a:t>。</a:t>
            </a:r>
            <a:endParaRPr sz="20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構面5：系統與服務獲得:系統文件-文件儲存與管理</a:t>
            </a:r>
            <a:endParaRPr/>
          </a:p>
        </p:txBody>
      </p:sp>
      <p:sp>
        <p:nvSpPr>
          <p:cNvPr id="292" name="Google Shape;292;p13"/>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93" name="Google Shape;293;p13"/>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94" name="Google Shape;294;p13"/>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●應儲存與管理系統發展生命週期之相關文件</a:t>
            </a:r>
            <a:endParaRPr b="1" sz="1800">
              <a:solidFill>
                <a:srgbClr val="FF0000"/>
              </a:solidFill>
              <a:latin typeface="Century Gothic"/>
              <a:ea typeface="Century Gothic"/>
              <a:cs typeface="Century Gothic"/>
              <a:sym typeface="Century Gothic"/>
            </a:endParaRPr>
          </a:p>
        </p:txBody>
      </p:sp>
      <p:sp>
        <p:nvSpPr>
          <p:cNvPr id="295" name="Google Shape;295;p13"/>
          <p:cNvSpPr/>
          <p:nvPr/>
        </p:nvSpPr>
        <p:spPr>
          <a:xfrm>
            <a:off x="591762" y="1981192"/>
            <a:ext cx="11013430"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系統發展生命週期之相關文件應以書面或電子化形式進行文件保存，並被納入管理程序</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ISMS-3-03系統開發程序書</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rgbClr val="FF0000"/>
              </a:buClr>
              <a:buSzPts val="2000"/>
              <a:buFont typeface="Noto Sans Symbols"/>
              <a:buChar char="●"/>
            </a:pPr>
            <a:r>
              <a:rPr lang="zh-TW" sz="2000">
                <a:solidFill>
                  <a:srgbClr val="FF0000"/>
                </a:solidFill>
                <a:latin typeface="Century Gothic"/>
                <a:ea typeface="Century Gothic"/>
                <a:cs typeface="Century Gothic"/>
                <a:sym typeface="Century Gothic"/>
              </a:rPr>
              <a:t>外包廠商開發，也須填寫。</a:t>
            </a:r>
            <a:endParaRPr sz="2000">
              <a:solidFill>
                <a:srgbClr val="FF0000"/>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例如：</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系統需求申請與回覆單</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系統資料庫說明表</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系統驗收證明書</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系統程式碼清冊</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訪談記錄表</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系統開發存檔文件封面</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系統開發流程</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4"/>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構面6：系統與通訊保護</a:t>
            </a:r>
            <a:endParaRPr/>
          </a:p>
        </p:txBody>
      </p:sp>
      <p:sp>
        <p:nvSpPr>
          <p:cNvPr id="302" name="Google Shape;302;p14"/>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03" name="Google Shape;303;p14"/>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pic>
        <p:nvPicPr>
          <p:cNvPr id="304" name="Google Shape;304;p14"/>
          <p:cNvPicPr preferRelativeResize="0"/>
          <p:nvPr/>
        </p:nvPicPr>
        <p:blipFill rotWithShape="1">
          <a:blip r:embed="rId4">
            <a:alphaModFix/>
          </a:blip>
          <a:srcRect b="0" l="0" r="0" t="0"/>
          <a:stretch/>
        </p:blipFill>
        <p:spPr>
          <a:xfrm>
            <a:off x="2971742" y="1684179"/>
            <a:ext cx="1395157" cy="1395157"/>
          </a:xfrm>
          <a:prstGeom prst="rect">
            <a:avLst/>
          </a:prstGeom>
          <a:noFill/>
          <a:ln>
            <a:noFill/>
          </a:ln>
        </p:spPr>
      </p:pic>
      <p:pic>
        <p:nvPicPr>
          <p:cNvPr id="305" name="Google Shape;305;p14"/>
          <p:cNvPicPr preferRelativeResize="0"/>
          <p:nvPr/>
        </p:nvPicPr>
        <p:blipFill rotWithShape="1">
          <a:blip r:embed="rId5">
            <a:alphaModFix/>
          </a:blip>
          <a:srcRect b="0" l="0" r="0" t="0"/>
          <a:stretch/>
        </p:blipFill>
        <p:spPr>
          <a:xfrm>
            <a:off x="7166444" y="1684178"/>
            <a:ext cx="1395157" cy="1395157"/>
          </a:xfrm>
          <a:prstGeom prst="rect">
            <a:avLst/>
          </a:prstGeom>
          <a:noFill/>
          <a:ln>
            <a:noFill/>
          </a:ln>
        </p:spPr>
      </p:pic>
      <p:sp>
        <p:nvSpPr>
          <p:cNvPr id="306" name="Google Shape;306;p14"/>
          <p:cNvSpPr/>
          <p:nvPr/>
        </p:nvSpPr>
        <p:spPr>
          <a:xfrm>
            <a:off x="2531630" y="3217221"/>
            <a:ext cx="2275379" cy="301676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傳輸之機密性與完整性</a:t>
            </a:r>
            <a:endParaRPr b="1" sz="1400">
              <a:solidFill>
                <a:srgbClr val="FF0000"/>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傳輸加密</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演算法</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金鑰憑證更換</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金鑰保管</a:t>
            </a:r>
            <a:endParaRPr b="1" sz="1400">
              <a:solidFill>
                <a:schemeClr val="dk1"/>
              </a:solidFill>
              <a:latin typeface="Century Gothic"/>
              <a:ea typeface="Century Gothic"/>
              <a:cs typeface="Century Gothic"/>
              <a:sym typeface="Century Gothic"/>
            </a:endParaRPr>
          </a:p>
        </p:txBody>
      </p:sp>
      <p:sp>
        <p:nvSpPr>
          <p:cNvPr id="307" name="Google Shape;307;p14"/>
          <p:cNvSpPr/>
          <p:nvPr/>
        </p:nvSpPr>
        <p:spPr>
          <a:xfrm>
            <a:off x="6831876" y="3217221"/>
            <a:ext cx="2158300" cy="301676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資料儲存之安全</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lt1"/>
                </a:solidFill>
                <a:latin typeface="Century Gothic"/>
                <a:ea typeface="Century Gothic"/>
                <a:cs typeface="Century Gothic"/>
                <a:sym typeface="Century Gothic"/>
              </a:rPr>
              <a:t>•</a:t>
            </a:r>
            <a:r>
              <a:rPr b="1" lang="zh-TW" sz="1400">
                <a:solidFill>
                  <a:schemeClr val="dk1"/>
                </a:solidFill>
                <a:latin typeface="Century Gothic"/>
                <a:ea typeface="Century Gothic"/>
                <a:cs typeface="Century Gothic"/>
                <a:sym typeface="Century Gothic"/>
              </a:rPr>
              <a:t>組態保護</a:t>
            </a:r>
            <a:endParaRPr b="1" sz="14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構面6：傳輸之機密性與完整性-傳輸加密</a:t>
            </a:r>
            <a:endParaRPr/>
          </a:p>
        </p:txBody>
      </p:sp>
      <p:sp>
        <p:nvSpPr>
          <p:cNvPr id="314" name="Google Shape;314;p15"/>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15" name="Google Shape;315;p15"/>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16" name="Google Shape;316;p15"/>
          <p:cNvSpPr/>
          <p:nvPr/>
        </p:nvSpPr>
        <p:spPr>
          <a:xfrm>
            <a:off x="591763" y="1334861"/>
            <a:ext cx="11269799"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●資通系統應採用加密機制，以防止未授權之資訊揭露或偵測資訊之變更。但傳輸過程中有替代之實體保護措施者，不在此限</a:t>
            </a:r>
            <a:endParaRPr b="1" sz="1800">
              <a:solidFill>
                <a:srgbClr val="FF0000"/>
              </a:solidFill>
              <a:latin typeface="Century Gothic"/>
              <a:ea typeface="Century Gothic"/>
              <a:cs typeface="Century Gothic"/>
              <a:sym typeface="Century Gothic"/>
            </a:endParaRPr>
          </a:p>
        </p:txBody>
      </p:sp>
      <p:sp>
        <p:nvSpPr>
          <p:cNvPr id="317" name="Google Shape;317;p15"/>
          <p:cNvSpPr/>
          <p:nvPr/>
        </p:nvSpPr>
        <p:spPr>
          <a:xfrm>
            <a:off x="591762" y="2579397"/>
            <a:ext cx="5518481"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資通系統應實作傳輸加密機制，例如HTTPS、SSH、 SFTP及VPN等加密傳輸協定，或其他足以確保資料機密 性與完整性之安全控制措施</a:t>
            </a:r>
            <a:endParaRPr/>
          </a:p>
        </p:txBody>
      </p:sp>
      <p:pic>
        <p:nvPicPr>
          <p:cNvPr id="318" name="Google Shape;318;p15"/>
          <p:cNvPicPr preferRelativeResize="0"/>
          <p:nvPr/>
        </p:nvPicPr>
        <p:blipFill rotWithShape="1">
          <a:blip r:embed="rId4">
            <a:alphaModFix/>
          </a:blip>
          <a:srcRect b="0" l="0" r="0" t="0"/>
          <a:stretch/>
        </p:blipFill>
        <p:spPr>
          <a:xfrm>
            <a:off x="6469523" y="2579397"/>
            <a:ext cx="4764081" cy="21579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6"/>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構面6：傳輸之機密性與完整性-演算法</a:t>
            </a:r>
            <a:endParaRPr/>
          </a:p>
        </p:txBody>
      </p:sp>
      <p:sp>
        <p:nvSpPr>
          <p:cNvPr id="325" name="Google Shape;325;p16"/>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26" name="Google Shape;326;p16"/>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27" name="Google Shape;327;p16"/>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●使用公開、國際機構驗證且未遭破解之演算法</a:t>
            </a:r>
            <a:endParaRPr b="1" sz="1800">
              <a:solidFill>
                <a:srgbClr val="FF0000"/>
              </a:solidFill>
              <a:latin typeface="Century Gothic"/>
              <a:ea typeface="Century Gothic"/>
              <a:cs typeface="Century Gothic"/>
              <a:sym typeface="Century Gothic"/>
            </a:endParaRPr>
          </a:p>
        </p:txBody>
      </p:sp>
      <p:sp>
        <p:nvSpPr>
          <p:cNvPr id="328" name="Google Shape;328;p16"/>
          <p:cNvSpPr/>
          <p:nvPr/>
        </p:nvSpPr>
        <p:spPr>
          <a:xfrm>
            <a:off x="591763" y="1950918"/>
            <a:ext cx="5518481"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勿自行創建加密演算法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停用已遭破解的演算法，如RC2、RC4、DES、3DES及 MD5等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可改用AES、RSA等較安全的演算法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停用不安全的網路傳輸協定，如SSLv3、TLS1.0及TLS1.1 ➢建議採用TLS1.2以上</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7"/>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構面6：傳輸之機密性與完整性-金鑰憑證更換</a:t>
            </a:r>
            <a:endParaRPr/>
          </a:p>
        </p:txBody>
      </p:sp>
      <p:sp>
        <p:nvSpPr>
          <p:cNvPr id="335" name="Google Shape;335;p17"/>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36" name="Google Shape;336;p17"/>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37" name="Google Shape;337;p17"/>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●加密金鑰或憑證應定期更換</a:t>
            </a:r>
            <a:endParaRPr b="1" sz="1800">
              <a:solidFill>
                <a:srgbClr val="FF0000"/>
              </a:solidFill>
              <a:latin typeface="Century Gothic"/>
              <a:ea typeface="Century Gothic"/>
              <a:cs typeface="Century Gothic"/>
              <a:sym typeface="Century Gothic"/>
            </a:endParaRPr>
          </a:p>
        </p:txBody>
      </p:sp>
      <p:sp>
        <p:nvSpPr>
          <p:cNvPr id="338" name="Google Shape;338;p17"/>
          <p:cNvSpPr/>
          <p:nvPr/>
        </p:nvSpPr>
        <p:spPr>
          <a:xfrm>
            <a:off x="591761" y="2035177"/>
            <a:ext cx="9780403"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避免使用萬年憑證而增加被破解的風險，已過期憑證應盡速更換</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對外服務站台應使用合法憑證中心(如政府憑證管理中心 GCA)核發之伺服器憑證</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內部網站若使用自簽憑證，亦應</a:t>
            </a:r>
            <a:r>
              <a:rPr b="1" lang="zh-TW" sz="2000">
                <a:solidFill>
                  <a:srgbClr val="FF0000"/>
                </a:solidFill>
                <a:latin typeface="Century Gothic"/>
                <a:ea typeface="Century Gothic"/>
                <a:cs typeface="Century Gothic"/>
                <a:sym typeface="Century Gothic"/>
              </a:rPr>
              <a:t>注意使用年限</a:t>
            </a:r>
            <a:endParaRPr/>
          </a:p>
        </p:txBody>
      </p:sp>
      <p:pic>
        <p:nvPicPr>
          <p:cNvPr id="339" name="Google Shape;339;p17"/>
          <p:cNvPicPr preferRelativeResize="0"/>
          <p:nvPr/>
        </p:nvPicPr>
        <p:blipFill rotWithShape="1">
          <a:blip r:embed="rId4">
            <a:alphaModFix/>
          </a:blip>
          <a:srcRect b="0" l="0" r="0" t="0"/>
          <a:stretch/>
        </p:blipFill>
        <p:spPr>
          <a:xfrm>
            <a:off x="1018982" y="3520691"/>
            <a:ext cx="4764081" cy="2157987"/>
          </a:xfrm>
          <a:prstGeom prst="rect">
            <a:avLst/>
          </a:prstGeom>
          <a:noFill/>
          <a:ln>
            <a:noFill/>
          </a:ln>
        </p:spPr>
      </p:pic>
      <p:pic>
        <p:nvPicPr>
          <p:cNvPr id="340" name="Google Shape;340;p17"/>
          <p:cNvPicPr preferRelativeResize="0"/>
          <p:nvPr/>
        </p:nvPicPr>
        <p:blipFill rotWithShape="1">
          <a:blip r:embed="rId5">
            <a:alphaModFix/>
          </a:blip>
          <a:srcRect b="0" l="0" r="0" t="0"/>
          <a:stretch/>
        </p:blipFill>
        <p:spPr>
          <a:xfrm>
            <a:off x="6291853" y="3520691"/>
            <a:ext cx="3481262" cy="23516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8"/>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構面6：傳輸之機密性與完整性-金鑰保管</a:t>
            </a:r>
            <a:endParaRPr/>
          </a:p>
        </p:txBody>
      </p:sp>
      <p:sp>
        <p:nvSpPr>
          <p:cNvPr id="347" name="Google Shape;347;p18"/>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48" name="Google Shape;348;p18"/>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49" name="Google Shape;349;p18"/>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●伺服器端之金鑰保管應訂定管理規範及實施應有之安全防護措施</a:t>
            </a:r>
            <a:endParaRPr b="1" sz="1800">
              <a:solidFill>
                <a:srgbClr val="FF0000"/>
              </a:solidFill>
              <a:latin typeface="Century Gothic"/>
              <a:ea typeface="Century Gothic"/>
              <a:cs typeface="Century Gothic"/>
              <a:sym typeface="Century Gothic"/>
            </a:endParaRPr>
          </a:p>
        </p:txBody>
      </p:sp>
      <p:sp>
        <p:nvSpPr>
          <p:cNvPr id="350" name="Google Shape;350;p18"/>
          <p:cNvSpPr/>
          <p:nvPr/>
        </p:nvSpPr>
        <p:spPr>
          <a:xfrm>
            <a:off x="591761" y="2035177"/>
            <a:ext cx="10936851"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zh-TW" sz="2000">
                <a:solidFill>
                  <a:schemeClr val="dk1"/>
                </a:solidFill>
                <a:latin typeface="Century Gothic"/>
                <a:ea typeface="Century Gothic"/>
                <a:cs typeface="Century Gothic"/>
                <a:sym typeface="Century Gothic"/>
              </a:rPr>
              <a:t>應依據金鑰產生、分配、儲存、存取和銷毀之要求， 建立和管理系統所使用密碼系統之密鑰</a:t>
            </a:r>
            <a:endParaRPr b="1"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b="1" lang="zh-TW" sz="2000">
                <a:solidFill>
                  <a:schemeClr val="dk1"/>
                </a:solidFill>
                <a:latin typeface="Century Gothic"/>
                <a:ea typeface="Century Gothic"/>
                <a:cs typeface="Century Gothic"/>
                <a:sym typeface="Century Gothic"/>
              </a:rPr>
              <a:t>強化存取控制，加密金鑰與加密資料應分開存放，以確保金鑰的機密性、完整性與可用性</a:t>
            </a:r>
            <a:endParaRPr b="1" sz="2000">
              <a:solidFill>
                <a:schemeClr val="dk1"/>
              </a:solidFill>
              <a:latin typeface="Century Gothic"/>
              <a:ea typeface="Century Gothic"/>
              <a:cs typeface="Century Gothic"/>
              <a:sym typeface="Century Gothic"/>
            </a:endParaRPr>
          </a:p>
        </p:txBody>
      </p:sp>
      <p:sp>
        <p:nvSpPr>
          <p:cNvPr id="351" name="Google Shape;351;p18"/>
          <p:cNvSpPr/>
          <p:nvPr/>
        </p:nvSpPr>
        <p:spPr>
          <a:xfrm>
            <a:off x="1048871" y="3124480"/>
            <a:ext cx="1102659" cy="1071300"/>
          </a:xfrm>
          <a:prstGeom prst="noSmoking">
            <a:avLst>
              <a:gd fmla="val 18750" name="adj"/>
            </a:avLst>
          </a:prstGeom>
          <a:blipFill rotWithShape="1">
            <a:blip r:embed="rId4">
              <a:alphaModFix/>
            </a:blip>
            <a:tile algn="tl" flip="none" tx="0" sx="100000" ty="0" sy="100000"/>
          </a:blip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1691F"/>
              </a:solidFill>
              <a:latin typeface="Century Gothic"/>
              <a:ea typeface="Century Gothic"/>
              <a:cs typeface="Century Gothic"/>
              <a:sym typeface="Century Gothic"/>
            </a:endParaRPr>
          </a:p>
        </p:txBody>
      </p:sp>
      <p:sp>
        <p:nvSpPr>
          <p:cNvPr id="352" name="Google Shape;352;p18"/>
          <p:cNvSpPr/>
          <p:nvPr/>
        </p:nvSpPr>
        <p:spPr>
          <a:xfrm>
            <a:off x="2267216" y="3272450"/>
            <a:ext cx="28071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5400">
                <a:solidFill>
                  <a:srgbClr val="A2CDED"/>
                </a:solidFill>
                <a:latin typeface="Century Gothic"/>
                <a:ea typeface="Century Gothic"/>
                <a:cs typeface="Century Gothic"/>
                <a:sym typeface="Century Gothic"/>
              </a:rPr>
              <a:t>KEY上鎖</a:t>
            </a:r>
            <a:endParaRPr b="1" sz="5400">
              <a:solidFill>
                <a:srgbClr val="A2CDED"/>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9"/>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構面6：資料儲存之安全-組態保護</a:t>
            </a:r>
            <a:endParaRPr/>
          </a:p>
        </p:txBody>
      </p:sp>
      <p:sp>
        <p:nvSpPr>
          <p:cNvPr id="359" name="Google Shape;359;p19"/>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60" name="Google Shape;360;p19"/>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61" name="Google Shape;361;p19"/>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●資通系統重要組態設定檔案及其他具保護需求之資訊應加密或以其他適當方式儲存</a:t>
            </a:r>
            <a:endParaRPr b="1" sz="1800">
              <a:solidFill>
                <a:srgbClr val="FF0000"/>
              </a:solidFill>
              <a:latin typeface="Century Gothic"/>
              <a:ea typeface="Century Gothic"/>
              <a:cs typeface="Century Gothic"/>
              <a:sym typeface="Century Gothic"/>
            </a:endParaRPr>
          </a:p>
        </p:txBody>
      </p:sp>
      <p:sp>
        <p:nvSpPr>
          <p:cNvPr id="362" name="Google Shape;362;p19"/>
          <p:cNvSpPr/>
          <p:nvPr/>
        </p:nvSpPr>
        <p:spPr>
          <a:xfrm>
            <a:off x="591763" y="1892892"/>
            <a:ext cx="10936851"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zh-TW" sz="2000">
                <a:solidFill>
                  <a:schemeClr val="dk1"/>
                </a:solidFill>
                <a:latin typeface="Century Gothic"/>
                <a:ea typeface="Century Gothic"/>
                <a:cs typeface="Century Gothic"/>
                <a:sym typeface="Century Gothic"/>
              </a:rPr>
              <a:t>含有資料庫連線資訊及帳密之設定檔</a:t>
            </a:r>
            <a:endParaRPr/>
          </a:p>
        </p:txBody>
      </p:sp>
      <p:pic>
        <p:nvPicPr>
          <p:cNvPr id="363" name="Google Shape;363;p19"/>
          <p:cNvPicPr preferRelativeResize="0"/>
          <p:nvPr/>
        </p:nvPicPr>
        <p:blipFill rotWithShape="1">
          <a:blip r:embed="rId4">
            <a:alphaModFix/>
          </a:blip>
          <a:srcRect b="0" l="0" r="0" t="0"/>
          <a:stretch/>
        </p:blipFill>
        <p:spPr>
          <a:xfrm>
            <a:off x="1128335" y="2669709"/>
            <a:ext cx="1367678" cy="1328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0"/>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構面7：系統與資訊完整性</a:t>
            </a:r>
            <a:endParaRPr/>
          </a:p>
        </p:txBody>
      </p:sp>
      <p:sp>
        <p:nvSpPr>
          <p:cNvPr id="370" name="Google Shape;370;p20"/>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71" name="Google Shape;371;p20"/>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72" name="Google Shape;372;p20"/>
          <p:cNvSpPr/>
          <p:nvPr/>
        </p:nvSpPr>
        <p:spPr>
          <a:xfrm>
            <a:off x="2210643" y="3251512"/>
            <a:ext cx="2655667" cy="301676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漏洞修復</a:t>
            </a:r>
            <a:endParaRPr b="1" sz="1400">
              <a:solidFill>
                <a:srgbClr val="FF0000"/>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修復漏洞及定期更新</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確認漏洞修復狀態</a:t>
            </a:r>
            <a:endParaRPr b="1" sz="1400">
              <a:solidFill>
                <a:schemeClr val="dk1"/>
              </a:solidFill>
              <a:latin typeface="Century Gothic"/>
              <a:ea typeface="Century Gothic"/>
              <a:cs typeface="Century Gothic"/>
              <a:sym typeface="Century Gothic"/>
            </a:endParaRPr>
          </a:p>
        </p:txBody>
      </p:sp>
      <p:sp>
        <p:nvSpPr>
          <p:cNvPr id="373" name="Google Shape;373;p20"/>
          <p:cNvSpPr/>
          <p:nvPr/>
        </p:nvSpPr>
        <p:spPr>
          <a:xfrm>
            <a:off x="6831876" y="3217221"/>
            <a:ext cx="2551406" cy="301676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資通系統監控</a:t>
            </a:r>
            <a:endParaRPr b="1" sz="1400">
              <a:solidFill>
                <a:srgbClr val="FF0000"/>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監控通報</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監控資通系統連線</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採用自動化監控工具</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於伺服器檢查輸入</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應變措施</a:t>
            </a:r>
            <a:endParaRPr b="1" sz="14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400"/>
              <a:buFont typeface="Noto Sans Symbols"/>
              <a:buChar char="●"/>
            </a:pPr>
            <a:r>
              <a:rPr b="1" lang="zh-TW" sz="1400">
                <a:solidFill>
                  <a:schemeClr val="dk1"/>
                </a:solidFill>
                <a:latin typeface="Century Gothic"/>
                <a:ea typeface="Century Gothic"/>
                <a:cs typeface="Century Gothic"/>
                <a:sym typeface="Century Gothic"/>
              </a:rPr>
              <a:t>定期檢查完整性</a:t>
            </a:r>
            <a:endParaRPr b="1" sz="1400">
              <a:solidFill>
                <a:schemeClr val="dk1"/>
              </a:solidFill>
              <a:latin typeface="Century Gothic"/>
              <a:ea typeface="Century Gothic"/>
              <a:cs typeface="Century Gothic"/>
              <a:sym typeface="Century Gothic"/>
            </a:endParaRPr>
          </a:p>
        </p:txBody>
      </p:sp>
      <p:pic>
        <p:nvPicPr>
          <p:cNvPr id="374" name="Google Shape;374;p20"/>
          <p:cNvPicPr preferRelativeResize="0"/>
          <p:nvPr/>
        </p:nvPicPr>
        <p:blipFill rotWithShape="1">
          <a:blip r:embed="rId4">
            <a:alphaModFix/>
          </a:blip>
          <a:srcRect b="0" l="0" r="0" t="0"/>
          <a:stretch/>
        </p:blipFill>
        <p:spPr>
          <a:xfrm>
            <a:off x="2735691" y="1490400"/>
            <a:ext cx="1605573" cy="1605573"/>
          </a:xfrm>
          <a:prstGeom prst="rect">
            <a:avLst/>
          </a:prstGeom>
          <a:noFill/>
          <a:ln>
            <a:noFill/>
          </a:ln>
        </p:spPr>
      </p:pic>
      <p:pic>
        <p:nvPicPr>
          <p:cNvPr id="375" name="Google Shape;375;p20"/>
          <p:cNvPicPr preferRelativeResize="0"/>
          <p:nvPr/>
        </p:nvPicPr>
        <p:blipFill rotWithShape="1">
          <a:blip r:embed="rId5">
            <a:alphaModFix/>
          </a:blip>
          <a:srcRect b="0" l="0" r="0" t="0"/>
          <a:stretch/>
        </p:blipFill>
        <p:spPr>
          <a:xfrm>
            <a:off x="7143360" y="1522624"/>
            <a:ext cx="1573349" cy="1573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type="title"/>
          </p:nvPr>
        </p:nvSpPr>
        <p:spPr>
          <a:xfrm>
            <a:off x="521207" y="448056"/>
            <a:ext cx="6877119"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zh-TW">
                <a:solidFill>
                  <a:schemeClr val="dk1"/>
                </a:solidFill>
              </a:rPr>
              <a:t>課程大綱</a:t>
            </a:r>
            <a:endParaRPr>
              <a:solidFill>
                <a:schemeClr val="dk1"/>
              </a:solidFill>
            </a:endParaRPr>
          </a:p>
        </p:txBody>
      </p:sp>
      <p:sp>
        <p:nvSpPr>
          <p:cNvPr id="136" name="Google Shape;136;p3"/>
          <p:cNvSpPr txBox="1"/>
          <p:nvPr/>
        </p:nvSpPr>
        <p:spPr>
          <a:xfrm>
            <a:off x="521207" y="1385999"/>
            <a:ext cx="11419781" cy="522995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課前考試</a:t>
            </a:r>
            <a:endParaRPr sz="2000">
              <a:solidFill>
                <a:schemeClr val="dk1"/>
              </a:solidFill>
              <a:latin typeface="Century Gothic"/>
              <a:ea typeface="Century Gothic"/>
              <a:cs typeface="Century Gothic"/>
              <a:sym typeface="Century Gothic"/>
            </a:endParaRPr>
          </a:p>
          <a:p>
            <a:pPr indent="-228600" lvl="0" marL="228600" marR="0" rtl="0" algn="l">
              <a:lnSpc>
                <a:spcPct val="90000"/>
              </a:lnSpc>
              <a:spcBef>
                <a:spcPts val="160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資通安全責任等級分級辦法簡介</a:t>
            </a:r>
            <a:endParaRPr sz="2000">
              <a:solidFill>
                <a:schemeClr val="dk1"/>
              </a:solidFill>
              <a:latin typeface="Century Gothic"/>
              <a:ea typeface="Century Gothic"/>
              <a:cs typeface="Century Gothic"/>
              <a:sym typeface="Century Gothic"/>
            </a:endParaRPr>
          </a:p>
          <a:p>
            <a:pPr indent="-228600" lvl="0" marL="228600" marR="0" rtl="0" algn="l">
              <a:lnSpc>
                <a:spcPct val="90000"/>
              </a:lnSpc>
              <a:spcBef>
                <a:spcPts val="160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 資通系統防護基準實務</a:t>
            </a:r>
            <a:endParaRPr sz="2000">
              <a:solidFill>
                <a:schemeClr val="dk1"/>
              </a:solidFill>
              <a:latin typeface="Century Gothic"/>
              <a:ea typeface="Century Gothic"/>
              <a:cs typeface="Century Gothic"/>
              <a:sym typeface="Century Gothic"/>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構面1：存取控制 </a:t>
            </a:r>
            <a:endParaRPr b="0" i="0" sz="2000" u="none" cap="none" strike="noStrike">
              <a:solidFill>
                <a:schemeClr val="dk1"/>
              </a:solidFill>
              <a:latin typeface="Century Gothic"/>
              <a:ea typeface="Century Gothic"/>
              <a:cs typeface="Century Gothic"/>
              <a:sym typeface="Century Gothic"/>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構面2：事件日誌與可歸責性 </a:t>
            </a:r>
            <a:endParaRPr b="0" i="0" sz="2000" u="none" cap="none" strike="noStrike">
              <a:solidFill>
                <a:schemeClr val="dk1"/>
              </a:solidFill>
              <a:latin typeface="Century Gothic"/>
              <a:ea typeface="Century Gothic"/>
              <a:cs typeface="Century Gothic"/>
              <a:sym typeface="Century Gothic"/>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構面3：營運持續計畫(07/24(一) 14:00-16:00)</a:t>
            </a:r>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構面4：識別與鑑別(07/24(一)14:00-16:00)</a:t>
            </a:r>
            <a:endParaRPr b="0" i="0" sz="2000" u="none" cap="none" strike="noStrike">
              <a:solidFill>
                <a:schemeClr val="dk1"/>
              </a:solidFill>
              <a:latin typeface="Century Gothic"/>
              <a:ea typeface="Century Gothic"/>
              <a:cs typeface="Century Gothic"/>
              <a:sym typeface="Century Gothic"/>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構面5：系統與服務獲得 (07/25(二) 14:00-16:00)</a:t>
            </a:r>
            <a:endParaRPr b="0" i="0" sz="2000" u="none" cap="none" strike="noStrike">
              <a:solidFill>
                <a:schemeClr val="dk1"/>
              </a:solidFill>
              <a:latin typeface="Century Gothic"/>
              <a:ea typeface="Century Gothic"/>
              <a:cs typeface="Century Gothic"/>
              <a:sym typeface="Century Gothic"/>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構面6：系統與通訊保護 (07/25(二) 14:00-16:00)</a:t>
            </a:r>
            <a:endParaRPr/>
          </a:p>
          <a:p>
            <a:pPr indent="-228600" lvl="1" marL="685800" marR="0" rtl="0" algn="l">
              <a:lnSpc>
                <a:spcPct val="90000"/>
              </a:lnSpc>
              <a:spcBef>
                <a:spcPts val="1600"/>
              </a:spcBef>
              <a:spcAft>
                <a:spcPts val="0"/>
              </a:spcAft>
              <a:buClr>
                <a:schemeClr val="dk1"/>
              </a:buClr>
              <a:buSzPts val="2000"/>
              <a:buFont typeface="Noto Sans Symbols"/>
              <a:buChar char="🞐"/>
            </a:pPr>
            <a:r>
              <a:rPr b="0" i="0" lang="zh-TW" sz="2000" u="none" cap="none" strike="noStrike">
                <a:solidFill>
                  <a:schemeClr val="dk1"/>
                </a:solidFill>
                <a:latin typeface="Century Gothic"/>
                <a:ea typeface="Century Gothic"/>
                <a:cs typeface="Century Gothic"/>
                <a:sym typeface="Century Gothic"/>
              </a:rPr>
              <a:t>構面7：系統與資訊完整性(07/25(二) 14:00-16:00)</a:t>
            </a:r>
            <a:endParaRPr/>
          </a:p>
          <a:p>
            <a:pPr indent="-228600" lvl="0" marL="228600" marR="0" rtl="0" algn="l">
              <a:lnSpc>
                <a:spcPct val="90000"/>
              </a:lnSpc>
              <a:spcBef>
                <a:spcPts val="160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Q &amp; A </a:t>
            </a:r>
            <a:endParaRPr sz="2000">
              <a:solidFill>
                <a:schemeClr val="dk1"/>
              </a:solidFill>
              <a:latin typeface="Century Gothic"/>
              <a:ea typeface="Century Gothic"/>
              <a:cs typeface="Century Gothic"/>
              <a:sym typeface="Century Gothic"/>
            </a:endParaRPr>
          </a:p>
          <a:p>
            <a:pPr indent="-228600" lvl="0" marL="228600" marR="0" rtl="0" algn="l">
              <a:lnSpc>
                <a:spcPct val="90000"/>
              </a:lnSpc>
              <a:spcBef>
                <a:spcPts val="160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課後考試</a:t>
            </a:r>
            <a:endParaRPr sz="2000">
              <a:solidFill>
                <a:schemeClr val="dk1"/>
              </a:solidFill>
              <a:latin typeface="Century Gothic"/>
              <a:ea typeface="Century Gothic"/>
              <a:cs typeface="Century Gothic"/>
              <a:sym typeface="Century Gothic"/>
            </a:endParaRPr>
          </a:p>
        </p:txBody>
      </p:sp>
      <p:grpSp>
        <p:nvGrpSpPr>
          <p:cNvPr id="137" name="Google Shape;137;p3"/>
          <p:cNvGrpSpPr/>
          <p:nvPr/>
        </p:nvGrpSpPr>
        <p:grpSpPr>
          <a:xfrm>
            <a:off x="8893722" y="1717705"/>
            <a:ext cx="2711470" cy="2711470"/>
            <a:chOff x="1298406" y="0"/>
            <a:chExt cx="2711470" cy="2711470"/>
          </a:xfrm>
        </p:grpSpPr>
        <p:sp>
          <p:nvSpPr>
            <p:cNvPr id="138" name="Google Shape;138;p3"/>
            <p:cNvSpPr/>
            <p:nvPr/>
          </p:nvSpPr>
          <p:spPr>
            <a:xfrm>
              <a:off x="1298406" y="0"/>
              <a:ext cx="2711470" cy="2711470"/>
            </a:xfrm>
            <a:prstGeom prst="triangle">
              <a:avLst>
                <a:gd fmla="val 50000" name="adj"/>
              </a:avLst>
            </a:prstGeom>
            <a:solidFill>
              <a:srgbClr val="207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801577" y="272603"/>
              <a:ext cx="1762455" cy="641855"/>
            </a:xfrm>
            <a:prstGeom prst="roundRect">
              <a:avLst>
                <a:gd fmla="val 16667" name="adj"/>
              </a:avLst>
            </a:prstGeom>
            <a:solidFill>
              <a:schemeClr val="lt1">
                <a:alpha val="89803"/>
              </a:schemeClr>
            </a:solidFill>
            <a:ln cap="rnd" cmpd="sng" w="9525">
              <a:solidFill>
                <a:srgbClr val="2074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txBox="1"/>
            <p:nvPr/>
          </p:nvSpPr>
          <p:spPr>
            <a:xfrm>
              <a:off x="1832910" y="303936"/>
              <a:ext cx="1699789" cy="57918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zh-TW" sz="2400">
                  <a:solidFill>
                    <a:schemeClr val="lt1"/>
                  </a:solidFill>
                  <a:latin typeface="Century Gothic"/>
                  <a:ea typeface="Century Gothic"/>
                  <a:cs typeface="Century Gothic"/>
                  <a:sym typeface="Century Gothic"/>
                </a:rPr>
                <a:t>高</a:t>
              </a:r>
              <a:endParaRPr sz="2400">
                <a:solidFill>
                  <a:schemeClr val="lt1"/>
                </a:solidFill>
                <a:latin typeface="Century Gothic"/>
                <a:ea typeface="Century Gothic"/>
                <a:cs typeface="Century Gothic"/>
                <a:sym typeface="Century Gothic"/>
              </a:endParaRPr>
            </a:p>
          </p:txBody>
        </p:sp>
        <p:sp>
          <p:nvSpPr>
            <p:cNvPr id="141" name="Google Shape;141;p3"/>
            <p:cNvSpPr/>
            <p:nvPr/>
          </p:nvSpPr>
          <p:spPr>
            <a:xfrm>
              <a:off x="1801577" y="994691"/>
              <a:ext cx="1762455" cy="641855"/>
            </a:xfrm>
            <a:prstGeom prst="roundRect">
              <a:avLst>
                <a:gd fmla="val 16667" name="adj"/>
              </a:avLst>
            </a:prstGeom>
            <a:solidFill>
              <a:schemeClr val="lt1">
                <a:alpha val="89803"/>
              </a:schemeClr>
            </a:solidFill>
            <a:ln cap="rnd" cmpd="sng" w="9525">
              <a:solidFill>
                <a:srgbClr val="5091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nvSpPr>
          <p:spPr>
            <a:xfrm>
              <a:off x="1832910" y="1026024"/>
              <a:ext cx="1699789" cy="57918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zh-TW" sz="2400">
                  <a:solidFill>
                    <a:schemeClr val="lt1"/>
                  </a:solidFill>
                  <a:latin typeface="Century Gothic"/>
                  <a:ea typeface="Century Gothic"/>
                  <a:cs typeface="Century Gothic"/>
                  <a:sym typeface="Century Gothic"/>
                </a:rPr>
                <a:t>中</a:t>
              </a:r>
              <a:endParaRPr sz="2400">
                <a:solidFill>
                  <a:schemeClr val="lt1"/>
                </a:solidFill>
                <a:latin typeface="Century Gothic"/>
                <a:ea typeface="Century Gothic"/>
                <a:cs typeface="Century Gothic"/>
                <a:sym typeface="Century Gothic"/>
              </a:endParaRPr>
            </a:p>
          </p:txBody>
        </p:sp>
        <p:sp>
          <p:nvSpPr>
            <p:cNvPr id="143" name="Google Shape;143;p3"/>
            <p:cNvSpPr/>
            <p:nvPr/>
          </p:nvSpPr>
          <p:spPr>
            <a:xfrm>
              <a:off x="1801577" y="1716778"/>
              <a:ext cx="1762455" cy="641855"/>
            </a:xfrm>
            <a:prstGeom prst="roundRect">
              <a:avLst>
                <a:gd fmla="val 16667" name="adj"/>
              </a:avLst>
            </a:prstGeom>
            <a:solidFill>
              <a:schemeClr val="lt1">
                <a:alpha val="89803"/>
              </a:schemeClr>
            </a:solidFill>
            <a:ln cap="rnd" cmpd="sng" w="9525">
              <a:solidFill>
                <a:srgbClr val="96B3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a:off x="1832910" y="1748111"/>
              <a:ext cx="1699789" cy="57918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zh-TW" sz="2400">
                  <a:solidFill>
                    <a:schemeClr val="lt1"/>
                  </a:solidFill>
                  <a:latin typeface="Century Gothic"/>
                  <a:ea typeface="Century Gothic"/>
                  <a:cs typeface="Century Gothic"/>
                  <a:sym typeface="Century Gothic"/>
                </a:rPr>
                <a:t>普</a:t>
              </a:r>
              <a:endParaRPr sz="2400">
                <a:solidFill>
                  <a:schemeClr val="lt1"/>
                </a:solidFill>
                <a:latin typeface="Century Gothic"/>
                <a:ea typeface="Century Gothic"/>
                <a:cs typeface="Century Gothic"/>
                <a:sym typeface="Century Gothic"/>
              </a:endParaRPr>
            </a:p>
          </p:txBody>
        </p:sp>
      </p:grpSp>
      <p:pic>
        <p:nvPicPr>
          <p:cNvPr id="145" name="Google Shape;145;p3"/>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1"/>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構面6：漏洞修復-修復漏洞及定期更新</a:t>
            </a:r>
            <a:endParaRPr/>
          </a:p>
        </p:txBody>
      </p:sp>
      <p:sp>
        <p:nvSpPr>
          <p:cNvPr id="382" name="Google Shape;382;p21"/>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83" name="Google Shape;383;p21"/>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84" name="Google Shape;384;p21"/>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●系統之漏洞修復應測試有效性及潛在影響，並定期更新</a:t>
            </a:r>
            <a:endParaRPr b="1" sz="1800">
              <a:solidFill>
                <a:srgbClr val="FF0000"/>
              </a:solidFill>
              <a:latin typeface="Century Gothic"/>
              <a:ea typeface="Century Gothic"/>
              <a:cs typeface="Century Gothic"/>
              <a:sym typeface="Century Gothic"/>
            </a:endParaRPr>
          </a:p>
        </p:txBody>
      </p:sp>
      <p:sp>
        <p:nvSpPr>
          <p:cNvPr id="385" name="Google Shape;385;p21"/>
          <p:cNvSpPr/>
          <p:nvPr/>
        </p:nvSpPr>
        <p:spPr>
          <a:xfrm>
            <a:off x="591763" y="1892892"/>
            <a:ext cx="10936851"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ISMS-2-10 資訊應用系統安全管理辦法</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安全相關之軟體更新包含修補程式(Patch)、服務包 (Service Pack)及熱修復(Hotfix)等，系統元件之安全弱 點亦可能藉由更新函式庫或程式版本等方式進行修補 –機關應定期進行軟體更新，應評估更新可行性及通過測試後，始於正式環境進行更新</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Noto Sans Symbols"/>
              <a:buNone/>
            </a:pPr>
            <a:r>
              <a:t/>
            </a:r>
            <a:endParaRPr sz="2000">
              <a:solidFill>
                <a:schemeClr val="dk1"/>
              </a:solidFill>
              <a:latin typeface="Century Gothic"/>
              <a:ea typeface="Century Gothic"/>
              <a:cs typeface="Century Gothic"/>
              <a:sym typeface="Century Gothic"/>
            </a:endParaRPr>
          </a:p>
        </p:txBody>
      </p:sp>
      <p:pic>
        <p:nvPicPr>
          <p:cNvPr id="386" name="Google Shape;386;p21"/>
          <p:cNvPicPr preferRelativeResize="0"/>
          <p:nvPr/>
        </p:nvPicPr>
        <p:blipFill rotWithShape="1">
          <a:blip r:embed="rId4">
            <a:alphaModFix/>
          </a:blip>
          <a:srcRect b="0" l="0" r="0" t="0"/>
          <a:stretch/>
        </p:blipFill>
        <p:spPr>
          <a:xfrm>
            <a:off x="3043293" y="3712807"/>
            <a:ext cx="5317265" cy="2424673"/>
          </a:xfrm>
          <a:prstGeom prst="rect">
            <a:avLst/>
          </a:prstGeom>
          <a:noFill/>
          <a:ln>
            <a:noFill/>
          </a:ln>
        </p:spPr>
      </p:pic>
      <p:sp>
        <p:nvSpPr>
          <p:cNvPr id="387" name="Google Shape;387;p21"/>
          <p:cNvSpPr/>
          <p:nvPr/>
        </p:nvSpPr>
        <p:spPr>
          <a:xfrm>
            <a:off x="1725530" y="3712807"/>
            <a:ext cx="122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ISMS規範:</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2"/>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構面6：漏洞修復-確認漏洞修復狀態</a:t>
            </a:r>
            <a:endParaRPr/>
          </a:p>
        </p:txBody>
      </p:sp>
      <p:sp>
        <p:nvSpPr>
          <p:cNvPr id="394" name="Google Shape;394;p22"/>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395" name="Google Shape;395;p22"/>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396" name="Google Shape;396;p22"/>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●定期確認資通系統相關漏洞修復之狀態</a:t>
            </a:r>
            <a:endParaRPr b="1" sz="1800">
              <a:solidFill>
                <a:srgbClr val="FF0000"/>
              </a:solidFill>
              <a:latin typeface="Century Gothic"/>
              <a:ea typeface="Century Gothic"/>
              <a:cs typeface="Century Gothic"/>
              <a:sym typeface="Century Gothic"/>
            </a:endParaRPr>
          </a:p>
        </p:txBody>
      </p:sp>
      <p:sp>
        <p:nvSpPr>
          <p:cNvPr id="397" name="Google Shape;397;p22"/>
          <p:cNvSpPr/>
          <p:nvPr/>
        </p:nvSpPr>
        <p:spPr>
          <a:xfrm>
            <a:off x="591763" y="1892892"/>
            <a:ext cx="10936851"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宜注意相關之安全漏洞訊息(如透過CVE相關訊息網站、廠商安全通告等)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由弱點掃描及滲透測試等安全檢測活動所檢出之系統漏 洞應設法修復並定期追蹤修復進度，或是配合定期之安全檢測作業確認複測</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填寫資訊系統維護紀錄表</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rgbClr val="FF0000"/>
              </a:buClr>
              <a:buSzPts val="2000"/>
              <a:buFont typeface="Noto Sans Symbols"/>
              <a:buChar char="●"/>
            </a:pPr>
            <a:r>
              <a:rPr b="1" lang="zh-TW" sz="2000">
                <a:solidFill>
                  <a:srgbClr val="FF0000"/>
                </a:solidFill>
                <a:latin typeface="Century Gothic"/>
                <a:ea typeface="Century Gothic"/>
                <a:cs typeface="Century Gothic"/>
                <a:sym typeface="Century Gothic"/>
              </a:rPr>
              <a:t>弱點掃描至少每半年執行一次</a:t>
            </a:r>
            <a:endParaRPr b="1" sz="2000">
              <a:solidFill>
                <a:srgbClr val="FF0000"/>
              </a:solidFill>
              <a:latin typeface="Century Gothic"/>
              <a:ea typeface="Century Gothic"/>
              <a:cs typeface="Century Gothic"/>
              <a:sym typeface="Century Gothic"/>
            </a:endParaRPr>
          </a:p>
        </p:txBody>
      </p:sp>
      <p:sp>
        <p:nvSpPr>
          <p:cNvPr id="398" name="Google Shape;398;p22"/>
          <p:cNvSpPr/>
          <p:nvPr/>
        </p:nvSpPr>
        <p:spPr>
          <a:xfrm>
            <a:off x="2021364" y="3629816"/>
            <a:ext cx="122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ISMS規範:</a:t>
            </a:r>
            <a:endParaRPr/>
          </a:p>
        </p:txBody>
      </p:sp>
      <p:pic>
        <p:nvPicPr>
          <p:cNvPr id="399" name="Google Shape;399;p22"/>
          <p:cNvPicPr preferRelativeResize="0"/>
          <p:nvPr/>
        </p:nvPicPr>
        <p:blipFill rotWithShape="1">
          <a:blip r:embed="rId4">
            <a:alphaModFix/>
          </a:blip>
          <a:srcRect b="0" l="0" r="0" t="0"/>
          <a:stretch/>
        </p:blipFill>
        <p:spPr>
          <a:xfrm>
            <a:off x="3239402" y="3629816"/>
            <a:ext cx="5974520" cy="22565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構面6：資通系統監控-監控通報</a:t>
            </a:r>
            <a:endParaRPr/>
          </a:p>
        </p:txBody>
      </p:sp>
      <p:sp>
        <p:nvSpPr>
          <p:cNvPr id="406" name="Google Shape;406;p23"/>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407" name="Google Shape;407;p23"/>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408" name="Google Shape;408;p23"/>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●發現資通系統有被入侵跡象時，應通報機關特定人員</a:t>
            </a:r>
            <a:endParaRPr b="1" sz="1800">
              <a:solidFill>
                <a:srgbClr val="FF0000"/>
              </a:solidFill>
              <a:latin typeface="Century Gothic"/>
              <a:ea typeface="Century Gothic"/>
              <a:cs typeface="Century Gothic"/>
              <a:sym typeface="Century Gothic"/>
            </a:endParaRPr>
          </a:p>
        </p:txBody>
      </p:sp>
      <p:sp>
        <p:nvSpPr>
          <p:cNvPr id="409" name="Google Shape;409;p23"/>
          <p:cNvSpPr/>
          <p:nvPr/>
        </p:nvSpPr>
        <p:spPr>
          <a:xfrm>
            <a:off x="591763" y="1892892"/>
            <a:ext cx="10936851"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ISMS-2-11資訊安全事件通報管理辦法</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如告知系統管理人員或系統承辦人員等，並配合機關通報時效，告知機關資安通報窗口以進行內部或外部通報</a:t>
            </a:r>
            <a:endParaRPr/>
          </a:p>
        </p:txBody>
      </p:sp>
      <p:sp>
        <p:nvSpPr>
          <p:cNvPr id="410" name="Google Shape;410;p23"/>
          <p:cNvSpPr/>
          <p:nvPr/>
        </p:nvSpPr>
        <p:spPr>
          <a:xfrm>
            <a:off x="2012399" y="3701534"/>
            <a:ext cx="122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ISMS規範:</a:t>
            </a:r>
            <a:endParaRPr/>
          </a:p>
        </p:txBody>
      </p:sp>
      <p:pic>
        <p:nvPicPr>
          <p:cNvPr id="411" name="Google Shape;411;p23"/>
          <p:cNvPicPr preferRelativeResize="0"/>
          <p:nvPr/>
        </p:nvPicPr>
        <p:blipFill rotWithShape="1">
          <a:blip r:embed="rId4">
            <a:alphaModFix/>
          </a:blip>
          <a:srcRect b="0" l="0" r="0" t="0"/>
          <a:stretch/>
        </p:blipFill>
        <p:spPr>
          <a:xfrm>
            <a:off x="3328960" y="3701534"/>
            <a:ext cx="7176847" cy="18924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4"/>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構面6：資通系統監控-監控資通系統連線</a:t>
            </a:r>
            <a:endParaRPr/>
          </a:p>
        </p:txBody>
      </p:sp>
      <p:sp>
        <p:nvSpPr>
          <p:cNvPr id="418" name="Google Shape;418;p24"/>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419" name="Google Shape;419;p24"/>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420" name="Google Shape;420;p24"/>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●監控資通系統，以偵測攻擊與未授權之連線，並識別資通系統之未授權使用</a:t>
            </a:r>
            <a:endParaRPr b="1" sz="1800">
              <a:solidFill>
                <a:srgbClr val="FF0000"/>
              </a:solidFill>
              <a:latin typeface="Century Gothic"/>
              <a:ea typeface="Century Gothic"/>
              <a:cs typeface="Century Gothic"/>
              <a:sym typeface="Century Gothic"/>
            </a:endParaRPr>
          </a:p>
        </p:txBody>
      </p:sp>
      <p:sp>
        <p:nvSpPr>
          <p:cNvPr id="421" name="Google Shape;421;p24"/>
          <p:cNvSpPr/>
          <p:nvPr/>
        </p:nvSpPr>
        <p:spPr>
          <a:xfrm>
            <a:off x="591763" y="1892892"/>
            <a:ext cx="10936851"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應具備監控資通系統之能力，如指派專業人員或使用監控設備，用以偵測資通系統連線行為</a:t>
            </a:r>
            <a:endParaRPr/>
          </a:p>
        </p:txBody>
      </p:sp>
      <p:pic>
        <p:nvPicPr>
          <p:cNvPr id="422" name="Google Shape;422;p24"/>
          <p:cNvPicPr preferRelativeResize="0"/>
          <p:nvPr/>
        </p:nvPicPr>
        <p:blipFill rotWithShape="1">
          <a:blip r:embed="rId4">
            <a:alphaModFix/>
          </a:blip>
          <a:srcRect b="0" l="0" r="0" t="0"/>
          <a:stretch/>
        </p:blipFill>
        <p:spPr>
          <a:xfrm>
            <a:off x="2362853" y="2698377"/>
            <a:ext cx="5526578" cy="32183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5"/>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構面6：資通系統監控-採用自動化監控工具</a:t>
            </a:r>
            <a:endParaRPr/>
          </a:p>
        </p:txBody>
      </p:sp>
      <p:sp>
        <p:nvSpPr>
          <p:cNvPr id="429" name="Google Shape;429;p25"/>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430" name="Google Shape;430;p25"/>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431" name="Google Shape;431;p25"/>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●監控資通系統，以偵測攻擊與未授權之連線，並識別資通系統之未授權使用</a:t>
            </a:r>
            <a:endParaRPr b="1" sz="1800">
              <a:solidFill>
                <a:srgbClr val="FF0000"/>
              </a:solidFill>
              <a:latin typeface="Century Gothic"/>
              <a:ea typeface="Century Gothic"/>
              <a:cs typeface="Century Gothic"/>
              <a:sym typeface="Century Gothic"/>
            </a:endParaRPr>
          </a:p>
        </p:txBody>
      </p:sp>
      <p:sp>
        <p:nvSpPr>
          <p:cNvPr id="432" name="Google Shape;432;p25"/>
          <p:cNvSpPr/>
          <p:nvPr/>
        </p:nvSpPr>
        <p:spPr>
          <a:xfrm>
            <a:off x="591763" y="1892892"/>
            <a:ext cx="10936851"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資通系統應採用自動化工具監控進出之通信流量， 並於發現不尋常或未授權之活動時，針對該事件進行分析</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如部署IPS、IDS、WAF、UTM防火牆等具備自動化監 控能力之網路安全防護產品以監控資通系統網路行為</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6"/>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構面6：軟體及資訊完整性-於伺服器端檢查輸入</a:t>
            </a:r>
            <a:endParaRPr/>
          </a:p>
        </p:txBody>
      </p:sp>
      <p:sp>
        <p:nvSpPr>
          <p:cNvPr id="439" name="Google Shape;439;p26"/>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440" name="Google Shape;440;p26"/>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441" name="Google Shape;441;p26"/>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●使用者輸入資料合法性檢查應置放於應用系統伺服器端</a:t>
            </a:r>
            <a:endParaRPr b="1" sz="1800">
              <a:solidFill>
                <a:srgbClr val="FF0000"/>
              </a:solidFill>
              <a:latin typeface="Century Gothic"/>
              <a:ea typeface="Century Gothic"/>
              <a:cs typeface="Century Gothic"/>
              <a:sym typeface="Century Gothic"/>
            </a:endParaRPr>
          </a:p>
        </p:txBody>
      </p:sp>
      <p:sp>
        <p:nvSpPr>
          <p:cNvPr id="442" name="Google Shape;442;p26"/>
          <p:cNvSpPr/>
          <p:nvPr/>
        </p:nvSpPr>
        <p:spPr>
          <a:xfrm>
            <a:off x="591763" y="1892892"/>
            <a:ext cx="10936851"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輸入檢查(Input Validation)應實作於伺服器端，不可依賴客戶端檢查(如JavaScript、Mobile APP等)，以避免被惡意繞過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如利用正規表示式(Regular Expression)方式實作白名單或黑名單進行字串過濾</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7"/>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構面6：軟體及資訊完整性-應變措施</a:t>
            </a:r>
            <a:endParaRPr/>
          </a:p>
        </p:txBody>
      </p:sp>
      <p:sp>
        <p:nvSpPr>
          <p:cNvPr id="449" name="Google Shape;449;p27"/>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450" name="Google Shape;450;p27"/>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451" name="Google Shape;451;p27"/>
          <p:cNvSpPr/>
          <p:nvPr/>
        </p:nvSpPr>
        <p:spPr>
          <a:xfrm>
            <a:off x="591763" y="1334861"/>
            <a:ext cx="11269799"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●發現違反完整性時，資通系統應實施機關指定之安全保護措施</a:t>
            </a:r>
            <a:endParaRPr b="1" sz="1800">
              <a:solidFill>
                <a:srgbClr val="FF0000"/>
              </a:solidFill>
              <a:latin typeface="Century Gothic"/>
              <a:ea typeface="Century Gothic"/>
              <a:cs typeface="Century Gothic"/>
              <a:sym typeface="Century Gothic"/>
            </a:endParaRPr>
          </a:p>
        </p:txBody>
      </p:sp>
      <p:sp>
        <p:nvSpPr>
          <p:cNvPr id="452" name="Google Shape;452;p27"/>
          <p:cNvSpPr/>
          <p:nvPr/>
        </p:nvSpPr>
        <p:spPr>
          <a:xfrm>
            <a:off x="591763" y="1892892"/>
            <a:ext cx="10936851"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在發現資通系統完整性遭到破壞時(如資料庫或檔案被不當竄改、網站被植入惡意指令碼或元件等)，應採取適當之行動，如通知系統管理者進行緊急應變處置，並依規定之通報流程進行資安事件通報作業</a:t>
            </a:r>
            <a:endParaRPr/>
          </a:p>
        </p:txBody>
      </p:sp>
      <p:pic>
        <p:nvPicPr>
          <p:cNvPr id="453" name="Google Shape;453;p27"/>
          <p:cNvPicPr preferRelativeResize="0"/>
          <p:nvPr/>
        </p:nvPicPr>
        <p:blipFill rotWithShape="1">
          <a:blip r:embed="rId4">
            <a:alphaModFix/>
          </a:blip>
          <a:srcRect b="0" l="0" r="0" t="0"/>
          <a:stretch/>
        </p:blipFill>
        <p:spPr>
          <a:xfrm>
            <a:off x="2638238" y="3710499"/>
            <a:ext cx="7176847" cy="1892442"/>
          </a:xfrm>
          <a:prstGeom prst="rect">
            <a:avLst/>
          </a:prstGeom>
          <a:noFill/>
          <a:ln>
            <a:noFill/>
          </a:ln>
        </p:spPr>
      </p:pic>
      <p:sp>
        <p:nvSpPr>
          <p:cNvPr id="454" name="Google Shape;454;p27"/>
          <p:cNvSpPr/>
          <p:nvPr/>
        </p:nvSpPr>
        <p:spPr>
          <a:xfrm>
            <a:off x="1427650" y="3620851"/>
            <a:ext cx="122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ISMS規範:</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type="title"/>
          </p:nvPr>
        </p:nvSpPr>
        <p:spPr>
          <a:xfrm>
            <a:off x="521207" y="448056"/>
            <a:ext cx="91099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rgbClr val="0C161D"/>
              </a:buClr>
              <a:buSzPct val="100000"/>
              <a:buFont typeface="Arial"/>
              <a:buNone/>
            </a:pPr>
            <a:r>
              <a:rPr lang="zh-TW"/>
              <a:t>教育部與所屬機關(構)級學校資通安全責任等級分級作業規定</a:t>
            </a:r>
            <a:endParaRPr/>
          </a:p>
        </p:txBody>
      </p:sp>
      <p:pic>
        <p:nvPicPr>
          <p:cNvPr id="152" name="Google Shape;152;p4"/>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153" name="Google Shape;153;p4"/>
          <p:cNvSpPr/>
          <p:nvPr/>
        </p:nvSpPr>
        <p:spPr>
          <a:xfrm>
            <a:off x="521208" y="1411241"/>
            <a:ext cx="644361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entury Gothic"/>
                <a:ea typeface="Century Gothic"/>
                <a:cs typeface="Century Gothic"/>
                <a:sym typeface="Century Gothic"/>
              </a:rPr>
              <a:t>依行政院函頒之政府機關(構)資通安全責任等級分級作業 規定，資通安全責任等級區分為A 級、B 級、C級等三級。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800">
                <a:solidFill>
                  <a:srgbClr val="FF0000"/>
                </a:solidFill>
                <a:latin typeface="Century Gothic"/>
                <a:ea typeface="Century Gothic"/>
                <a:cs typeface="Century Gothic"/>
                <a:sym typeface="Century Gothic"/>
              </a:rPr>
              <a:t>本校隸屬於C級</a:t>
            </a:r>
            <a:endParaRPr b="1" sz="1800">
              <a:solidFill>
                <a:srgbClr val="FF0000"/>
              </a:solidFill>
              <a:latin typeface="Century Gothic"/>
              <a:ea typeface="Century Gothic"/>
              <a:cs typeface="Century Gothic"/>
              <a:sym typeface="Century Gothic"/>
            </a:endParaRPr>
          </a:p>
        </p:txBody>
      </p:sp>
      <p:pic>
        <p:nvPicPr>
          <p:cNvPr id="154" name="Google Shape;154;p4"/>
          <p:cNvPicPr preferRelativeResize="0"/>
          <p:nvPr/>
        </p:nvPicPr>
        <p:blipFill rotWithShape="1">
          <a:blip r:embed="rId4">
            <a:alphaModFix/>
          </a:blip>
          <a:srcRect b="0" l="0" r="0" t="0"/>
          <a:stretch/>
        </p:blipFill>
        <p:spPr>
          <a:xfrm>
            <a:off x="1268033" y="2990127"/>
            <a:ext cx="8235817" cy="3389225"/>
          </a:xfrm>
          <a:prstGeom prst="rect">
            <a:avLst/>
          </a:prstGeom>
          <a:noFill/>
          <a:ln>
            <a:noFill/>
          </a:ln>
        </p:spPr>
      </p:pic>
      <p:sp>
        <p:nvSpPr>
          <p:cNvPr id="155" name="Google Shape;155;p4"/>
          <p:cNvSpPr/>
          <p:nvPr/>
        </p:nvSpPr>
        <p:spPr>
          <a:xfrm>
            <a:off x="6590311" y="2002839"/>
            <a:ext cx="501488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TW" sz="3200">
                <a:solidFill>
                  <a:srgbClr val="A2CDED"/>
                </a:solidFill>
                <a:latin typeface="Century Gothic"/>
                <a:ea typeface="Century Gothic"/>
                <a:cs typeface="Century Gothic"/>
                <a:sym typeface="Century Gothic"/>
              </a:rPr>
              <a:t>教育部資安專章要求</a:t>
            </a:r>
            <a:endParaRPr b="1" sz="3200" cap="none">
              <a:solidFill>
                <a:srgbClr val="A2CDED"/>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a:t>
            </a:r>
            <a:endParaRPr/>
          </a:p>
        </p:txBody>
      </p:sp>
      <p:sp>
        <p:nvSpPr>
          <p:cNvPr id="162" name="Google Shape;162;p5"/>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163" name="Google Shape;163;p5"/>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164" name="Google Shape;164;p5"/>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 系統發展生命週期</a:t>
            </a:r>
            <a:endParaRPr b="1" sz="1800">
              <a:solidFill>
                <a:srgbClr val="FF0000"/>
              </a:solidFill>
              <a:latin typeface="Century Gothic"/>
              <a:ea typeface="Century Gothic"/>
              <a:cs typeface="Century Gothic"/>
              <a:sym typeface="Century Gothic"/>
            </a:endParaRPr>
          </a:p>
        </p:txBody>
      </p:sp>
      <p:pic>
        <p:nvPicPr>
          <p:cNvPr id="165" name="Google Shape;165;p5"/>
          <p:cNvPicPr preferRelativeResize="0"/>
          <p:nvPr/>
        </p:nvPicPr>
        <p:blipFill rotWithShape="1">
          <a:blip r:embed="rId4">
            <a:alphaModFix/>
          </a:blip>
          <a:srcRect b="0" l="0" r="0" t="0"/>
          <a:stretch/>
        </p:blipFill>
        <p:spPr>
          <a:xfrm>
            <a:off x="726054" y="2124935"/>
            <a:ext cx="760916" cy="760916"/>
          </a:xfrm>
          <a:prstGeom prst="rect">
            <a:avLst/>
          </a:prstGeom>
          <a:noFill/>
          <a:ln>
            <a:noFill/>
          </a:ln>
        </p:spPr>
      </p:pic>
      <p:pic>
        <p:nvPicPr>
          <p:cNvPr id="166" name="Google Shape;166;p5"/>
          <p:cNvPicPr preferRelativeResize="0"/>
          <p:nvPr/>
        </p:nvPicPr>
        <p:blipFill rotWithShape="1">
          <a:blip r:embed="rId5">
            <a:alphaModFix/>
          </a:blip>
          <a:srcRect b="0" l="0" r="0" t="0"/>
          <a:stretch/>
        </p:blipFill>
        <p:spPr>
          <a:xfrm>
            <a:off x="2102266" y="2123054"/>
            <a:ext cx="764678" cy="764678"/>
          </a:xfrm>
          <a:prstGeom prst="rect">
            <a:avLst/>
          </a:prstGeom>
          <a:noFill/>
          <a:ln>
            <a:noFill/>
          </a:ln>
        </p:spPr>
      </p:pic>
      <p:pic>
        <p:nvPicPr>
          <p:cNvPr id="167" name="Google Shape;167;p5"/>
          <p:cNvPicPr preferRelativeResize="0"/>
          <p:nvPr/>
        </p:nvPicPr>
        <p:blipFill rotWithShape="1">
          <a:blip r:embed="rId6">
            <a:alphaModFix/>
          </a:blip>
          <a:srcRect b="0" l="0" r="0" t="0"/>
          <a:stretch/>
        </p:blipFill>
        <p:spPr>
          <a:xfrm>
            <a:off x="5089409" y="2041065"/>
            <a:ext cx="815757" cy="815757"/>
          </a:xfrm>
          <a:prstGeom prst="rect">
            <a:avLst/>
          </a:prstGeom>
          <a:noFill/>
          <a:ln>
            <a:noFill/>
          </a:ln>
        </p:spPr>
      </p:pic>
      <p:pic>
        <p:nvPicPr>
          <p:cNvPr id="168" name="Google Shape;168;p5"/>
          <p:cNvPicPr preferRelativeResize="0"/>
          <p:nvPr/>
        </p:nvPicPr>
        <p:blipFill rotWithShape="1">
          <a:blip r:embed="rId7">
            <a:alphaModFix/>
          </a:blip>
          <a:srcRect b="0" l="0" r="0" t="0"/>
          <a:stretch/>
        </p:blipFill>
        <p:spPr>
          <a:xfrm>
            <a:off x="6694817" y="2043573"/>
            <a:ext cx="834268" cy="834268"/>
          </a:xfrm>
          <a:prstGeom prst="rect">
            <a:avLst/>
          </a:prstGeom>
          <a:noFill/>
          <a:ln>
            <a:noFill/>
          </a:ln>
        </p:spPr>
      </p:pic>
      <p:pic>
        <p:nvPicPr>
          <p:cNvPr id="169" name="Google Shape;169;p5"/>
          <p:cNvPicPr preferRelativeResize="0"/>
          <p:nvPr/>
        </p:nvPicPr>
        <p:blipFill rotWithShape="1">
          <a:blip r:embed="rId8">
            <a:alphaModFix/>
          </a:blip>
          <a:srcRect b="0" l="0" r="0" t="0"/>
          <a:stretch/>
        </p:blipFill>
        <p:spPr>
          <a:xfrm>
            <a:off x="8229492" y="2041065"/>
            <a:ext cx="836776" cy="836776"/>
          </a:xfrm>
          <a:prstGeom prst="rect">
            <a:avLst/>
          </a:prstGeom>
          <a:noFill/>
          <a:ln>
            <a:noFill/>
          </a:ln>
        </p:spPr>
      </p:pic>
      <p:pic>
        <p:nvPicPr>
          <p:cNvPr id="170" name="Google Shape;170;p5"/>
          <p:cNvPicPr preferRelativeResize="0"/>
          <p:nvPr/>
        </p:nvPicPr>
        <p:blipFill rotWithShape="1">
          <a:blip r:embed="rId9">
            <a:alphaModFix/>
          </a:blip>
          <a:srcRect b="0" l="0" r="0" t="0"/>
          <a:stretch/>
        </p:blipFill>
        <p:spPr>
          <a:xfrm>
            <a:off x="9563152" y="2023929"/>
            <a:ext cx="788909" cy="788909"/>
          </a:xfrm>
          <a:prstGeom prst="rect">
            <a:avLst/>
          </a:prstGeom>
          <a:noFill/>
          <a:ln>
            <a:noFill/>
          </a:ln>
        </p:spPr>
      </p:pic>
      <p:pic>
        <p:nvPicPr>
          <p:cNvPr id="171" name="Google Shape;171;p5"/>
          <p:cNvPicPr preferRelativeResize="0"/>
          <p:nvPr/>
        </p:nvPicPr>
        <p:blipFill rotWithShape="1">
          <a:blip r:embed="rId10">
            <a:alphaModFix/>
          </a:blip>
          <a:srcRect b="0" l="0" r="0" t="0"/>
          <a:stretch/>
        </p:blipFill>
        <p:spPr>
          <a:xfrm>
            <a:off x="10680320" y="1950918"/>
            <a:ext cx="934933" cy="934933"/>
          </a:xfrm>
          <a:prstGeom prst="rect">
            <a:avLst/>
          </a:prstGeom>
          <a:noFill/>
          <a:ln>
            <a:noFill/>
          </a:ln>
        </p:spPr>
      </p:pic>
      <p:pic>
        <p:nvPicPr>
          <p:cNvPr id="172" name="Google Shape;172;p5"/>
          <p:cNvPicPr preferRelativeResize="0"/>
          <p:nvPr/>
        </p:nvPicPr>
        <p:blipFill rotWithShape="1">
          <a:blip r:embed="rId11">
            <a:alphaModFix/>
          </a:blip>
          <a:srcRect b="0" l="0" r="0" t="0"/>
          <a:stretch/>
        </p:blipFill>
        <p:spPr>
          <a:xfrm>
            <a:off x="3573455" y="2061990"/>
            <a:ext cx="807851" cy="807851"/>
          </a:xfrm>
          <a:prstGeom prst="rect">
            <a:avLst/>
          </a:prstGeom>
          <a:noFill/>
          <a:ln>
            <a:noFill/>
          </a:ln>
        </p:spPr>
      </p:pic>
      <p:sp>
        <p:nvSpPr>
          <p:cNvPr id="173" name="Google Shape;173;p5"/>
          <p:cNvSpPr/>
          <p:nvPr/>
        </p:nvSpPr>
        <p:spPr>
          <a:xfrm>
            <a:off x="581028" y="3230414"/>
            <a:ext cx="1128542" cy="2854295"/>
          </a:xfrm>
          <a:prstGeom prst="roundRect">
            <a:avLst>
              <a:gd fmla="val 16667" name="adj"/>
            </a:avLst>
          </a:prstGeom>
          <a:solidFill>
            <a:srgbClr val="8BD6C0"/>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需求階段</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•確認安全需求</a:t>
            </a:r>
            <a:endParaRPr b="1" sz="1400">
              <a:solidFill>
                <a:schemeClr val="dk1"/>
              </a:solidFill>
              <a:latin typeface="Century Gothic"/>
              <a:ea typeface="Century Gothic"/>
              <a:cs typeface="Century Gothic"/>
              <a:sym typeface="Century Gothic"/>
            </a:endParaRPr>
          </a:p>
        </p:txBody>
      </p:sp>
      <p:sp>
        <p:nvSpPr>
          <p:cNvPr id="174" name="Google Shape;174;p5"/>
          <p:cNvSpPr/>
          <p:nvPr/>
        </p:nvSpPr>
        <p:spPr>
          <a:xfrm>
            <a:off x="1881271" y="3217221"/>
            <a:ext cx="1179319" cy="2854295"/>
          </a:xfrm>
          <a:prstGeom prst="roundRect">
            <a:avLst>
              <a:gd fmla="val 16667" name="adj"/>
            </a:avLst>
          </a:prstGeom>
          <a:solidFill>
            <a:srgbClr val="8BD6C0"/>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設計階段</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lt1"/>
                </a:solidFill>
                <a:latin typeface="Century Gothic"/>
                <a:ea typeface="Century Gothic"/>
                <a:cs typeface="Century Gothic"/>
                <a:sym typeface="Century Gothic"/>
              </a:rPr>
              <a:t> </a:t>
            </a:r>
            <a:r>
              <a:rPr b="1" lang="zh-TW" sz="1400">
                <a:solidFill>
                  <a:schemeClr val="dk1"/>
                </a:solidFill>
                <a:latin typeface="Century Gothic"/>
                <a:ea typeface="Century Gothic"/>
                <a:cs typeface="Century Gothic"/>
                <a:sym typeface="Century Gothic"/>
              </a:rPr>
              <a:t>•威脅識別與風險評估 </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•安全需求修正 </a:t>
            </a:r>
            <a:endParaRPr b="1" sz="1400">
              <a:solidFill>
                <a:schemeClr val="dk1"/>
              </a:solidFill>
              <a:latin typeface="Century Gothic"/>
              <a:ea typeface="Century Gothic"/>
              <a:cs typeface="Century Gothic"/>
              <a:sym typeface="Century Gothic"/>
            </a:endParaRPr>
          </a:p>
        </p:txBody>
      </p:sp>
      <p:sp>
        <p:nvSpPr>
          <p:cNvPr id="175" name="Google Shape;175;p5"/>
          <p:cNvSpPr/>
          <p:nvPr/>
        </p:nvSpPr>
        <p:spPr>
          <a:xfrm>
            <a:off x="3207236" y="3204772"/>
            <a:ext cx="1535680" cy="285429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開發階段</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•安全需求實作 </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•避免常見漏洞</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•隱藏詳細錯誤訊息</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•源碼掃描</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•嚴重錯誤通知機制</a:t>
            </a:r>
            <a:endParaRPr/>
          </a:p>
        </p:txBody>
      </p:sp>
      <p:sp>
        <p:nvSpPr>
          <p:cNvPr id="176" name="Google Shape;176;p5"/>
          <p:cNvSpPr/>
          <p:nvPr/>
        </p:nvSpPr>
        <p:spPr>
          <a:xfrm>
            <a:off x="4920179" y="3204773"/>
            <a:ext cx="1190061" cy="285429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測試階段 </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•弱點掃描</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•滲透測試</a:t>
            </a:r>
            <a:endParaRPr/>
          </a:p>
        </p:txBody>
      </p:sp>
      <p:sp>
        <p:nvSpPr>
          <p:cNvPr id="177" name="Google Shape;177;p5"/>
          <p:cNvSpPr/>
          <p:nvPr/>
        </p:nvSpPr>
        <p:spPr>
          <a:xfrm>
            <a:off x="6421679" y="3217221"/>
            <a:ext cx="1414814" cy="2854295"/>
          </a:xfrm>
          <a:prstGeom prst="roundRect">
            <a:avLst>
              <a:gd fmla="val 16667" name="adj"/>
            </a:avLst>
          </a:prstGeom>
          <a:solidFill>
            <a:srgbClr val="73B5E4"/>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部署與維運階段 </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•系統更新與修補 •禁用預設密碼 </a:t>
            </a:r>
            <a:endParaRPr b="1"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•版本控制與變更管理</a:t>
            </a:r>
            <a:endParaRPr b="1" sz="1400">
              <a:solidFill>
                <a:schemeClr val="dk1"/>
              </a:solidFill>
              <a:latin typeface="Century Gothic"/>
              <a:ea typeface="Century Gothic"/>
              <a:cs typeface="Century Gothic"/>
              <a:sym typeface="Century Gothic"/>
            </a:endParaRPr>
          </a:p>
        </p:txBody>
      </p:sp>
      <p:sp>
        <p:nvSpPr>
          <p:cNvPr id="178" name="Google Shape;178;p5"/>
          <p:cNvSpPr/>
          <p:nvPr/>
        </p:nvSpPr>
        <p:spPr>
          <a:xfrm>
            <a:off x="8119799" y="3217221"/>
            <a:ext cx="1092465" cy="2854295"/>
          </a:xfrm>
          <a:prstGeom prst="roundRect">
            <a:avLst>
              <a:gd fmla="val 16667" name="adj"/>
            </a:avLst>
          </a:prstGeom>
          <a:solidFill>
            <a:srgbClr val="76CEEF"/>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zh-TW" sz="1400">
                <a:solidFill>
                  <a:srgbClr val="FF0000"/>
                </a:solidFill>
                <a:latin typeface="Century Gothic"/>
                <a:ea typeface="Century Gothic"/>
                <a:cs typeface="Century Gothic"/>
                <a:sym typeface="Century Gothic"/>
              </a:rPr>
              <a:t>委外階段</a:t>
            </a:r>
            <a:endParaRPr b="1" sz="1400">
              <a:solidFill>
                <a:srgbClr val="FF0000"/>
              </a:solidFill>
              <a:latin typeface="Century Gothic"/>
              <a:ea typeface="Century Gothic"/>
              <a:cs typeface="Century Gothic"/>
              <a:sym typeface="Century Gothic"/>
            </a:endParaRPr>
          </a:p>
          <a:p>
            <a:pPr indent="0" lvl="0" marL="0" marR="0" rtl="0" algn="l">
              <a:spcBef>
                <a:spcPts val="0"/>
              </a:spcBef>
              <a:spcAft>
                <a:spcPts val="0"/>
              </a:spcAft>
              <a:buNone/>
            </a:pPr>
            <a:r>
              <a:rPr b="1" lang="zh-TW" sz="1400">
                <a:solidFill>
                  <a:schemeClr val="dk1"/>
                </a:solidFill>
                <a:latin typeface="Century Gothic"/>
                <a:ea typeface="Century Gothic"/>
                <a:cs typeface="Century Gothic"/>
                <a:sym typeface="Century Gothic"/>
              </a:rPr>
              <a:t>•委外安全需求</a:t>
            </a:r>
            <a:endParaRPr b="1" sz="1400">
              <a:solidFill>
                <a:schemeClr val="dk1"/>
              </a:solidFill>
              <a:latin typeface="Century Gothic"/>
              <a:ea typeface="Century Gothic"/>
              <a:cs typeface="Century Gothic"/>
              <a:sym typeface="Century Gothic"/>
            </a:endParaRPr>
          </a:p>
        </p:txBody>
      </p:sp>
      <p:sp>
        <p:nvSpPr>
          <p:cNvPr id="179" name="Google Shape;179;p5"/>
          <p:cNvSpPr/>
          <p:nvPr/>
        </p:nvSpPr>
        <p:spPr>
          <a:xfrm>
            <a:off x="9429526" y="3204773"/>
            <a:ext cx="1056163" cy="2854295"/>
          </a:xfrm>
          <a:prstGeom prst="roundRect">
            <a:avLst>
              <a:gd fmla="val 16667" name="adj"/>
            </a:avLst>
          </a:prstGeom>
          <a:solidFill>
            <a:srgbClr val="76CEEF"/>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400">
                <a:solidFill>
                  <a:srgbClr val="FF0000"/>
                </a:solidFill>
                <a:latin typeface="Century Gothic"/>
                <a:ea typeface="Century Gothic"/>
                <a:cs typeface="Century Gothic"/>
                <a:sym typeface="Century Gothic"/>
              </a:rPr>
              <a:t>獲得程序 </a:t>
            </a:r>
            <a:endParaRPr b="1" sz="1400">
              <a:solidFill>
                <a:srgbClr val="FF0000"/>
              </a:solidFill>
              <a:latin typeface="Century Gothic"/>
              <a:ea typeface="Century Gothic"/>
              <a:cs typeface="Century Gothic"/>
              <a:sym typeface="Century Gothic"/>
            </a:endParaRPr>
          </a:p>
          <a:p>
            <a:pPr indent="0" lvl="0" marL="0" marR="0" rtl="0" algn="ctr">
              <a:spcBef>
                <a:spcPts val="0"/>
              </a:spcBef>
              <a:spcAft>
                <a:spcPts val="0"/>
              </a:spcAft>
              <a:buNone/>
            </a:pPr>
            <a:r>
              <a:rPr b="1" lang="zh-TW" sz="1400">
                <a:solidFill>
                  <a:schemeClr val="dk1"/>
                </a:solidFill>
                <a:latin typeface="Century Gothic"/>
                <a:ea typeface="Century Gothic"/>
                <a:cs typeface="Century Gothic"/>
                <a:sym typeface="Century Gothic"/>
              </a:rPr>
              <a:t>•作業環境區隔</a:t>
            </a:r>
            <a:endParaRPr/>
          </a:p>
        </p:txBody>
      </p:sp>
      <p:sp>
        <p:nvSpPr>
          <p:cNvPr id="180" name="Google Shape;180;p5"/>
          <p:cNvSpPr/>
          <p:nvPr/>
        </p:nvSpPr>
        <p:spPr>
          <a:xfrm>
            <a:off x="10702950" y="3217221"/>
            <a:ext cx="1030426" cy="2854295"/>
          </a:xfrm>
          <a:prstGeom prst="roundRect">
            <a:avLst>
              <a:gd fmla="val 16667" name="adj"/>
            </a:avLst>
          </a:prstGeom>
          <a:solidFill>
            <a:srgbClr val="76CEEF"/>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1400">
                <a:solidFill>
                  <a:srgbClr val="FF0000"/>
                </a:solidFill>
                <a:latin typeface="Century Gothic"/>
                <a:ea typeface="Century Gothic"/>
                <a:cs typeface="Century Gothic"/>
                <a:sym typeface="Century Gothic"/>
              </a:rPr>
              <a:t>系統文件 </a:t>
            </a:r>
            <a:endParaRPr b="1" sz="1400">
              <a:solidFill>
                <a:srgbClr val="FF0000"/>
              </a:solidFill>
              <a:latin typeface="Century Gothic"/>
              <a:ea typeface="Century Gothic"/>
              <a:cs typeface="Century Gothic"/>
              <a:sym typeface="Century Gothic"/>
            </a:endParaRPr>
          </a:p>
          <a:p>
            <a:pPr indent="0" lvl="0" marL="0" marR="0" rtl="0" algn="ctr">
              <a:spcBef>
                <a:spcPts val="0"/>
              </a:spcBef>
              <a:spcAft>
                <a:spcPts val="0"/>
              </a:spcAft>
              <a:buNone/>
            </a:pPr>
            <a:r>
              <a:rPr b="1" lang="zh-TW" sz="1400">
                <a:solidFill>
                  <a:schemeClr val="dk1"/>
                </a:solidFill>
                <a:latin typeface="Century Gothic"/>
                <a:ea typeface="Century Gothic"/>
                <a:cs typeface="Century Gothic"/>
                <a:sym typeface="Century Gothic"/>
              </a:rPr>
              <a:t>•文件儲存與管理</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rgbClr val="0C161D"/>
              </a:buClr>
              <a:buSzPct val="100000"/>
              <a:buFont typeface="Arial"/>
              <a:buNone/>
            </a:pPr>
            <a:r>
              <a:rPr lang="zh-TW"/>
              <a:t>構面5：系統與服務獲得:典型系統發展生命週期(SDLC)</a:t>
            </a:r>
            <a:endParaRPr/>
          </a:p>
        </p:txBody>
      </p:sp>
      <p:sp>
        <p:nvSpPr>
          <p:cNvPr id="187" name="Google Shape;187;p6"/>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188" name="Google Shape;188;p6"/>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189" name="Google Shape;189;p6"/>
          <p:cNvSpPr/>
          <p:nvPr/>
        </p:nvSpPr>
        <p:spPr>
          <a:xfrm>
            <a:off x="591764" y="1334861"/>
            <a:ext cx="11013428"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 強調功能面完善，以及專案如期完成</a:t>
            </a:r>
            <a:endParaRPr/>
          </a:p>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 資安問題仰賴資安設備或安全檢測等方式</a:t>
            </a:r>
            <a:endParaRPr b="1" sz="1800">
              <a:solidFill>
                <a:srgbClr val="FF0000"/>
              </a:solidFill>
              <a:latin typeface="Century Gothic"/>
              <a:ea typeface="Century Gothic"/>
              <a:cs typeface="Century Gothic"/>
              <a:sym typeface="Century Gothic"/>
            </a:endParaRPr>
          </a:p>
        </p:txBody>
      </p:sp>
      <p:sp>
        <p:nvSpPr>
          <p:cNvPr id="190" name="Google Shape;190;p6"/>
          <p:cNvSpPr/>
          <p:nvPr/>
        </p:nvSpPr>
        <p:spPr>
          <a:xfrm>
            <a:off x="591763" y="1981192"/>
            <a:ext cx="3760236"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被動反應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集中後期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越後期修補成本越高</a:t>
            </a:r>
            <a:endParaRPr/>
          </a:p>
        </p:txBody>
      </p:sp>
      <p:sp>
        <p:nvSpPr>
          <p:cNvPr id="191" name="Google Shape;191;p6"/>
          <p:cNvSpPr/>
          <p:nvPr/>
        </p:nvSpPr>
        <p:spPr>
          <a:xfrm>
            <a:off x="748810" y="2925010"/>
            <a:ext cx="10699335" cy="1929802"/>
          </a:xfrm>
          <a:prstGeom prst="rightArrow">
            <a:avLst>
              <a:gd fmla="val 50000" name="adj1"/>
              <a:gd fmla="val 50000" name="adj2"/>
            </a:avLst>
          </a:prstGeom>
          <a:solidFill>
            <a:srgbClr val="D0EEF9"/>
          </a:solidFill>
          <a:ln cap="rnd" cmpd="sng" w="15875">
            <a:solidFill>
              <a:srgbClr val="2D63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2" name="Google Shape;192;p6"/>
          <p:cNvSpPr txBox="1"/>
          <p:nvPr/>
        </p:nvSpPr>
        <p:spPr>
          <a:xfrm>
            <a:off x="1133487" y="3739114"/>
            <a:ext cx="1110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需求階段</a:t>
            </a:r>
            <a:endParaRPr/>
          </a:p>
        </p:txBody>
      </p:sp>
      <p:sp>
        <p:nvSpPr>
          <p:cNvPr id="193" name="Google Shape;193;p6"/>
          <p:cNvSpPr txBox="1"/>
          <p:nvPr/>
        </p:nvSpPr>
        <p:spPr>
          <a:xfrm>
            <a:off x="3074287" y="3766519"/>
            <a:ext cx="1110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設計階段</a:t>
            </a:r>
            <a:endParaRPr b="1" sz="1800">
              <a:solidFill>
                <a:schemeClr val="dk1"/>
              </a:solidFill>
              <a:latin typeface="Century Gothic"/>
              <a:ea typeface="Century Gothic"/>
              <a:cs typeface="Century Gothic"/>
              <a:sym typeface="Century Gothic"/>
            </a:endParaRPr>
          </a:p>
        </p:txBody>
      </p:sp>
      <p:sp>
        <p:nvSpPr>
          <p:cNvPr id="194" name="Google Shape;194;p6"/>
          <p:cNvSpPr txBox="1"/>
          <p:nvPr/>
        </p:nvSpPr>
        <p:spPr>
          <a:xfrm>
            <a:off x="4940274" y="3766519"/>
            <a:ext cx="1110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開發階段</a:t>
            </a:r>
            <a:endParaRPr b="1" sz="1800">
              <a:solidFill>
                <a:schemeClr val="dk1"/>
              </a:solidFill>
              <a:latin typeface="Century Gothic"/>
              <a:ea typeface="Century Gothic"/>
              <a:cs typeface="Century Gothic"/>
              <a:sym typeface="Century Gothic"/>
            </a:endParaRPr>
          </a:p>
        </p:txBody>
      </p:sp>
      <p:sp>
        <p:nvSpPr>
          <p:cNvPr id="195" name="Google Shape;195;p6"/>
          <p:cNvSpPr txBox="1"/>
          <p:nvPr/>
        </p:nvSpPr>
        <p:spPr>
          <a:xfrm>
            <a:off x="6606706" y="3780269"/>
            <a:ext cx="1110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測試階段</a:t>
            </a:r>
            <a:endParaRPr b="1" sz="1800">
              <a:solidFill>
                <a:schemeClr val="dk1"/>
              </a:solidFill>
              <a:latin typeface="Century Gothic"/>
              <a:ea typeface="Century Gothic"/>
              <a:cs typeface="Century Gothic"/>
              <a:sym typeface="Century Gothic"/>
            </a:endParaRPr>
          </a:p>
        </p:txBody>
      </p:sp>
      <p:sp>
        <p:nvSpPr>
          <p:cNvPr id="196" name="Google Shape;196;p6"/>
          <p:cNvSpPr txBox="1"/>
          <p:nvPr/>
        </p:nvSpPr>
        <p:spPr>
          <a:xfrm>
            <a:off x="8472693" y="3780269"/>
            <a:ext cx="18644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部屬與維運階段</a:t>
            </a:r>
            <a:endParaRPr b="1" sz="1800">
              <a:solidFill>
                <a:schemeClr val="dk1"/>
              </a:solidFill>
              <a:latin typeface="Century Gothic"/>
              <a:ea typeface="Century Gothic"/>
              <a:cs typeface="Century Gothic"/>
              <a:sym typeface="Century Gothic"/>
            </a:endParaRPr>
          </a:p>
        </p:txBody>
      </p:sp>
      <p:sp>
        <p:nvSpPr>
          <p:cNvPr id="197" name="Google Shape;197;p6"/>
          <p:cNvSpPr txBox="1"/>
          <p:nvPr/>
        </p:nvSpPr>
        <p:spPr>
          <a:xfrm>
            <a:off x="812827" y="4717279"/>
            <a:ext cx="190473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會議、訪談、 RFP、案例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功能、流程、畫 面、效能</a:t>
            </a:r>
            <a:endParaRPr/>
          </a:p>
        </p:txBody>
      </p:sp>
      <p:sp>
        <p:nvSpPr>
          <p:cNvPr id="198" name="Google Shape;198;p6"/>
          <p:cNvSpPr txBox="1"/>
          <p:nvPr/>
        </p:nvSpPr>
        <p:spPr>
          <a:xfrm>
            <a:off x="2785015" y="4717279"/>
            <a:ext cx="186099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結構化分析設計</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物件導向分析設計</a:t>
            </a:r>
            <a:endParaRPr sz="1400">
              <a:solidFill>
                <a:schemeClr val="dk1"/>
              </a:solidFill>
              <a:latin typeface="Century Gothic"/>
              <a:ea typeface="Century Gothic"/>
              <a:cs typeface="Century Gothic"/>
              <a:sym typeface="Century Gothic"/>
            </a:endParaRPr>
          </a:p>
        </p:txBody>
      </p:sp>
      <p:sp>
        <p:nvSpPr>
          <p:cNvPr id="199" name="Google Shape;199;p6"/>
          <p:cNvSpPr txBox="1"/>
          <p:nvPr/>
        </p:nvSpPr>
        <p:spPr>
          <a:xfrm>
            <a:off x="4940274" y="4745753"/>
            <a:ext cx="188624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功能實作</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程式撰寫</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200" name="Google Shape;200;p6"/>
          <p:cNvSpPr txBox="1"/>
          <p:nvPr/>
        </p:nvSpPr>
        <p:spPr>
          <a:xfrm>
            <a:off x="6480093" y="4745753"/>
            <a:ext cx="180078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驗證功能、介面(操作)、效能</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•單元、整合、系統等測試</a:t>
            </a:r>
            <a:endParaRPr sz="1400">
              <a:solidFill>
                <a:schemeClr val="dk1"/>
              </a:solidFill>
              <a:latin typeface="Century Gothic"/>
              <a:ea typeface="Century Gothic"/>
              <a:cs typeface="Century Gothic"/>
              <a:sym typeface="Century Gothic"/>
            </a:endParaRPr>
          </a:p>
        </p:txBody>
      </p:sp>
      <p:sp>
        <p:nvSpPr>
          <p:cNvPr id="201" name="Google Shape;201;p6"/>
          <p:cNvSpPr txBox="1"/>
          <p:nvPr/>
        </p:nvSpPr>
        <p:spPr>
          <a:xfrm>
            <a:off x="8621449" y="4745753"/>
            <a:ext cx="220291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 軟硬體建置與設定</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•教育訓練</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•操作管理程序</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zh-TW" sz="1400">
                <a:solidFill>
                  <a:schemeClr val="dk1"/>
                </a:solidFill>
                <a:latin typeface="Century Gothic"/>
                <a:ea typeface="Century Gothic"/>
                <a:cs typeface="Century Gothic"/>
                <a:sym typeface="Century Gothic"/>
              </a:rPr>
              <a:t>•變更流程</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rgbClr val="0C161D"/>
              </a:buClr>
              <a:buSzPct val="100000"/>
              <a:buFont typeface="Arial"/>
              <a:buNone/>
            </a:pPr>
            <a:r>
              <a:rPr lang="zh-TW"/>
              <a:t>構面5：系統與服務獲得:安全系統發展生命週期(SSDLC)</a:t>
            </a:r>
            <a:endParaRPr/>
          </a:p>
        </p:txBody>
      </p:sp>
      <p:sp>
        <p:nvSpPr>
          <p:cNvPr id="208" name="Google Shape;208;p7"/>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09" name="Google Shape;209;p7"/>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10" name="Google Shape;210;p7"/>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 SSDLC方法論強調在從專案開始的各階段及早加入安全思維，以打造具備安全體質的資通系統</a:t>
            </a:r>
            <a:endParaRPr b="1" sz="1800">
              <a:solidFill>
                <a:srgbClr val="FF0000"/>
              </a:solidFill>
              <a:latin typeface="Century Gothic"/>
              <a:ea typeface="Century Gothic"/>
              <a:cs typeface="Century Gothic"/>
              <a:sym typeface="Century Gothic"/>
            </a:endParaRPr>
          </a:p>
        </p:txBody>
      </p:sp>
      <p:sp>
        <p:nvSpPr>
          <p:cNvPr id="211" name="Google Shape;211;p7"/>
          <p:cNvSpPr/>
          <p:nvPr/>
        </p:nvSpPr>
        <p:spPr>
          <a:xfrm>
            <a:off x="591763" y="1981192"/>
            <a:ext cx="6415788"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zh-TW" sz="2000">
                <a:solidFill>
                  <a:schemeClr val="dk1"/>
                </a:solidFill>
                <a:latin typeface="Century Gothic"/>
                <a:ea typeface="Century Gothic"/>
                <a:cs typeface="Century Gothic"/>
                <a:sym typeface="Century Gothic"/>
              </a:rPr>
              <a:t>Secure System Development Life Cycle (SSDLC)</a:t>
            </a:r>
            <a:endParaRPr b="1" sz="2000">
              <a:solidFill>
                <a:schemeClr val="dk1"/>
              </a:solidFill>
              <a:latin typeface="Century Gothic"/>
              <a:ea typeface="Century Gothic"/>
              <a:cs typeface="Century Gothic"/>
              <a:sym typeface="Century Gothic"/>
            </a:endParaRPr>
          </a:p>
        </p:txBody>
      </p:sp>
      <p:sp>
        <p:nvSpPr>
          <p:cNvPr id="212" name="Google Shape;212;p7"/>
          <p:cNvSpPr/>
          <p:nvPr/>
        </p:nvSpPr>
        <p:spPr>
          <a:xfrm>
            <a:off x="1700613" y="2556484"/>
            <a:ext cx="1290415" cy="752030"/>
          </a:xfrm>
          <a:prstGeom prst="roundRect">
            <a:avLst>
              <a:gd fmla="val 16667" name="adj"/>
            </a:avLst>
          </a:prstGeom>
          <a:solidFill>
            <a:srgbClr val="F8CAB6"/>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dk1"/>
                </a:solidFill>
                <a:latin typeface="Century Gothic"/>
                <a:ea typeface="Century Gothic"/>
                <a:cs typeface="Century Gothic"/>
                <a:sym typeface="Century Gothic"/>
              </a:rPr>
              <a:t>需求</a:t>
            </a:r>
            <a:endParaRPr/>
          </a:p>
        </p:txBody>
      </p:sp>
      <p:sp>
        <p:nvSpPr>
          <p:cNvPr id="213" name="Google Shape;213;p7"/>
          <p:cNvSpPr/>
          <p:nvPr/>
        </p:nvSpPr>
        <p:spPr>
          <a:xfrm>
            <a:off x="2991028" y="3364791"/>
            <a:ext cx="1290415" cy="752030"/>
          </a:xfrm>
          <a:prstGeom prst="roundRect">
            <a:avLst>
              <a:gd fmla="val 16667" name="adj"/>
            </a:avLst>
          </a:prstGeom>
          <a:solidFill>
            <a:srgbClr val="76CEEF"/>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dk1"/>
                </a:solidFill>
                <a:latin typeface="Century Gothic"/>
                <a:ea typeface="Century Gothic"/>
                <a:cs typeface="Century Gothic"/>
                <a:sym typeface="Century Gothic"/>
              </a:rPr>
              <a:t>設計</a:t>
            </a:r>
            <a:endParaRPr sz="1800">
              <a:solidFill>
                <a:schemeClr val="dk1"/>
              </a:solidFill>
              <a:latin typeface="Century Gothic"/>
              <a:ea typeface="Century Gothic"/>
              <a:cs typeface="Century Gothic"/>
              <a:sym typeface="Century Gothic"/>
            </a:endParaRPr>
          </a:p>
        </p:txBody>
      </p:sp>
      <p:sp>
        <p:nvSpPr>
          <p:cNvPr id="214" name="Google Shape;214;p7"/>
          <p:cNvSpPr/>
          <p:nvPr/>
        </p:nvSpPr>
        <p:spPr>
          <a:xfrm>
            <a:off x="4411511" y="4116821"/>
            <a:ext cx="1290415" cy="752030"/>
          </a:xfrm>
          <a:prstGeom prst="roundRect">
            <a:avLst>
              <a:gd fmla="val 16667" name="adj"/>
            </a:avLst>
          </a:prstGeom>
          <a:solidFill>
            <a:srgbClr val="8BD6C0"/>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dk1"/>
                </a:solidFill>
                <a:latin typeface="Century Gothic"/>
                <a:ea typeface="Century Gothic"/>
                <a:cs typeface="Century Gothic"/>
                <a:sym typeface="Century Gothic"/>
              </a:rPr>
              <a:t>開發</a:t>
            </a:r>
            <a:endParaRPr/>
          </a:p>
        </p:txBody>
      </p:sp>
      <p:sp>
        <p:nvSpPr>
          <p:cNvPr id="215" name="Google Shape;215;p7"/>
          <p:cNvSpPr/>
          <p:nvPr/>
        </p:nvSpPr>
        <p:spPr>
          <a:xfrm>
            <a:off x="5937903" y="4868851"/>
            <a:ext cx="1290415" cy="752030"/>
          </a:xfrm>
          <a:prstGeom prst="roundRect">
            <a:avLst>
              <a:gd fmla="val 16667" name="adj"/>
            </a:avLst>
          </a:prstGeom>
          <a:solidFill>
            <a:srgbClr val="9FC7C5"/>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dk1"/>
                </a:solidFill>
                <a:latin typeface="Century Gothic"/>
                <a:ea typeface="Century Gothic"/>
                <a:cs typeface="Century Gothic"/>
                <a:sym typeface="Century Gothic"/>
              </a:rPr>
              <a:t>測試</a:t>
            </a:r>
            <a:endParaRPr sz="1800">
              <a:solidFill>
                <a:schemeClr val="dk1"/>
              </a:solidFill>
              <a:latin typeface="Century Gothic"/>
              <a:ea typeface="Century Gothic"/>
              <a:cs typeface="Century Gothic"/>
              <a:sym typeface="Century Gothic"/>
            </a:endParaRPr>
          </a:p>
        </p:txBody>
      </p:sp>
      <p:sp>
        <p:nvSpPr>
          <p:cNvPr id="216" name="Google Shape;216;p7"/>
          <p:cNvSpPr/>
          <p:nvPr/>
        </p:nvSpPr>
        <p:spPr>
          <a:xfrm>
            <a:off x="7587241" y="5620881"/>
            <a:ext cx="1290415" cy="752030"/>
          </a:xfrm>
          <a:prstGeom prst="roundRect">
            <a:avLst>
              <a:gd fmla="val 16667" name="adj"/>
            </a:avLst>
          </a:prstGeom>
          <a:solidFill>
            <a:schemeClr val="dk1"/>
          </a:solidFill>
          <a:ln cap="rnd"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TW" sz="1800">
                <a:solidFill>
                  <a:schemeClr val="lt1"/>
                </a:solidFill>
                <a:latin typeface="Century Gothic"/>
                <a:ea typeface="Century Gothic"/>
                <a:cs typeface="Century Gothic"/>
                <a:sym typeface="Century Gothic"/>
              </a:rPr>
              <a:t>部屬維運</a:t>
            </a:r>
            <a:endParaRPr sz="1800">
              <a:solidFill>
                <a:schemeClr val="lt1"/>
              </a:solidFill>
              <a:latin typeface="Century Gothic"/>
              <a:ea typeface="Century Gothic"/>
              <a:cs typeface="Century Gothic"/>
              <a:sym typeface="Century Gothic"/>
            </a:endParaRPr>
          </a:p>
        </p:txBody>
      </p:sp>
      <p:cxnSp>
        <p:nvCxnSpPr>
          <p:cNvPr id="217" name="Google Shape;217;p7"/>
          <p:cNvCxnSpPr>
            <a:stCxn id="212" idx="2"/>
            <a:endCxn id="213" idx="1"/>
          </p:cNvCxnSpPr>
          <p:nvPr/>
        </p:nvCxnSpPr>
        <p:spPr>
          <a:xfrm flipH="1" rot="-5400000">
            <a:off x="2452321" y="3202014"/>
            <a:ext cx="432300" cy="645300"/>
          </a:xfrm>
          <a:prstGeom prst="bentConnector2">
            <a:avLst/>
          </a:prstGeom>
          <a:noFill/>
          <a:ln cap="flat" cmpd="sng" w="57150">
            <a:solidFill>
              <a:schemeClr val="accent2"/>
            </a:solidFill>
            <a:prstDash val="solid"/>
            <a:round/>
            <a:headEnd len="sm" w="sm" type="none"/>
            <a:tailEnd len="med" w="med" type="triangle"/>
          </a:ln>
        </p:spPr>
      </p:cxnSp>
      <p:cxnSp>
        <p:nvCxnSpPr>
          <p:cNvPr id="218" name="Google Shape;218;p7"/>
          <p:cNvCxnSpPr>
            <a:endCxn id="214" idx="1"/>
          </p:cNvCxnSpPr>
          <p:nvPr/>
        </p:nvCxnSpPr>
        <p:spPr>
          <a:xfrm>
            <a:off x="3600911" y="4116936"/>
            <a:ext cx="810600" cy="375900"/>
          </a:xfrm>
          <a:prstGeom prst="bentConnector3">
            <a:avLst>
              <a:gd fmla="val 1502" name="adj1"/>
            </a:avLst>
          </a:prstGeom>
          <a:noFill/>
          <a:ln cap="flat" cmpd="sng" w="57150">
            <a:solidFill>
              <a:schemeClr val="accent2"/>
            </a:solidFill>
            <a:prstDash val="solid"/>
            <a:round/>
            <a:headEnd len="sm" w="sm" type="none"/>
            <a:tailEnd len="med" w="med" type="triangle"/>
          </a:ln>
        </p:spPr>
      </p:cxnSp>
      <p:cxnSp>
        <p:nvCxnSpPr>
          <p:cNvPr id="219" name="Google Shape;219;p7"/>
          <p:cNvCxnSpPr>
            <a:endCxn id="215" idx="1"/>
          </p:cNvCxnSpPr>
          <p:nvPr/>
        </p:nvCxnSpPr>
        <p:spPr>
          <a:xfrm>
            <a:off x="5021403" y="4868966"/>
            <a:ext cx="916500" cy="375900"/>
          </a:xfrm>
          <a:prstGeom prst="bentConnector3">
            <a:avLst>
              <a:gd fmla="val -355" name="adj1"/>
            </a:avLst>
          </a:prstGeom>
          <a:noFill/>
          <a:ln cap="flat" cmpd="sng" w="57150">
            <a:solidFill>
              <a:schemeClr val="accent2"/>
            </a:solidFill>
            <a:prstDash val="solid"/>
            <a:round/>
            <a:headEnd len="sm" w="sm" type="none"/>
            <a:tailEnd len="med" w="med" type="triangle"/>
          </a:ln>
        </p:spPr>
      </p:cxnSp>
      <p:cxnSp>
        <p:nvCxnSpPr>
          <p:cNvPr id="220" name="Google Shape;220;p7"/>
          <p:cNvCxnSpPr>
            <a:endCxn id="216" idx="1"/>
          </p:cNvCxnSpPr>
          <p:nvPr/>
        </p:nvCxnSpPr>
        <p:spPr>
          <a:xfrm>
            <a:off x="6491341" y="5620996"/>
            <a:ext cx="1095900" cy="375900"/>
          </a:xfrm>
          <a:prstGeom prst="bentConnector3">
            <a:avLst>
              <a:gd fmla="val 1647" name="adj1"/>
            </a:avLst>
          </a:prstGeom>
          <a:noFill/>
          <a:ln cap="flat" cmpd="sng" w="57150">
            <a:solidFill>
              <a:schemeClr val="accent2"/>
            </a:solidFill>
            <a:prstDash val="solid"/>
            <a:round/>
            <a:headEnd len="sm" w="sm" type="none"/>
            <a:tailEnd len="med" w="med" type="triangle"/>
          </a:ln>
        </p:spPr>
      </p:cxnSp>
      <p:sp>
        <p:nvSpPr>
          <p:cNvPr id="221" name="Google Shape;221;p7"/>
          <p:cNvSpPr txBox="1"/>
          <p:nvPr/>
        </p:nvSpPr>
        <p:spPr>
          <a:xfrm>
            <a:off x="2991028" y="2749779"/>
            <a:ext cx="18800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追蹤安全需求</a:t>
            </a:r>
            <a:endParaRPr b="1" sz="1800">
              <a:solidFill>
                <a:schemeClr val="dk1"/>
              </a:solidFill>
              <a:latin typeface="Century Gothic"/>
              <a:ea typeface="Century Gothic"/>
              <a:cs typeface="Century Gothic"/>
              <a:sym typeface="Century Gothic"/>
            </a:endParaRPr>
          </a:p>
        </p:txBody>
      </p:sp>
      <p:sp>
        <p:nvSpPr>
          <p:cNvPr id="222" name="Google Shape;222;p7"/>
          <p:cNvSpPr txBox="1"/>
          <p:nvPr/>
        </p:nvSpPr>
        <p:spPr>
          <a:xfrm>
            <a:off x="4281443" y="3575685"/>
            <a:ext cx="30593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chemeClr val="dk1"/>
                </a:solidFill>
                <a:latin typeface="Century Gothic"/>
                <a:ea typeface="Century Gothic"/>
                <a:cs typeface="Century Gothic"/>
                <a:sym typeface="Century Gothic"/>
              </a:rPr>
              <a:t>威脅建模( Threat Modeling)</a:t>
            </a:r>
            <a:endParaRPr b="1" sz="1800">
              <a:solidFill>
                <a:schemeClr val="dk1"/>
              </a:solidFill>
              <a:latin typeface="Century Gothic"/>
              <a:ea typeface="Century Gothic"/>
              <a:cs typeface="Century Gothic"/>
              <a:sym typeface="Century Gothic"/>
            </a:endParaRPr>
          </a:p>
        </p:txBody>
      </p:sp>
      <p:sp>
        <p:nvSpPr>
          <p:cNvPr id="223" name="Google Shape;223;p7"/>
          <p:cNvSpPr txBox="1"/>
          <p:nvPr/>
        </p:nvSpPr>
        <p:spPr>
          <a:xfrm>
            <a:off x="5811140" y="4169670"/>
            <a:ext cx="3059394"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發展控制措施</a:t>
            </a:r>
            <a:endParaRPr b="1"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避免常見弱點</a:t>
            </a:r>
            <a:endParaRPr b="1" sz="1800">
              <a:solidFill>
                <a:schemeClr val="dk1"/>
              </a:solidFill>
              <a:latin typeface="Century Gothic"/>
              <a:ea typeface="Century Gothic"/>
              <a:cs typeface="Century Gothic"/>
              <a:sym typeface="Century Gothic"/>
            </a:endParaRPr>
          </a:p>
        </p:txBody>
      </p:sp>
      <p:sp>
        <p:nvSpPr>
          <p:cNvPr id="224" name="Google Shape;224;p7"/>
          <p:cNvSpPr txBox="1"/>
          <p:nvPr/>
        </p:nvSpPr>
        <p:spPr>
          <a:xfrm>
            <a:off x="7430850" y="4868851"/>
            <a:ext cx="3059394"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源碼檢測(靜態分析</a:t>
            </a:r>
            <a:endParaRPr b="1"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弱點掃描或PT(動態分析)</a:t>
            </a:r>
            <a:endParaRPr b="1" sz="1800">
              <a:solidFill>
                <a:schemeClr val="dk1"/>
              </a:solidFill>
              <a:latin typeface="Century Gothic"/>
              <a:ea typeface="Century Gothic"/>
              <a:cs typeface="Century Gothic"/>
              <a:sym typeface="Century Gothic"/>
            </a:endParaRPr>
          </a:p>
        </p:txBody>
      </p:sp>
      <p:sp>
        <p:nvSpPr>
          <p:cNvPr id="225" name="Google Shape;225;p7"/>
          <p:cNvSpPr txBox="1"/>
          <p:nvPr/>
        </p:nvSpPr>
        <p:spPr>
          <a:xfrm>
            <a:off x="8870534" y="5673730"/>
            <a:ext cx="3059394"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組態強化</a:t>
            </a:r>
            <a:endParaRPr b="1"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b="1" lang="zh-TW" sz="1800">
                <a:solidFill>
                  <a:schemeClr val="dk1"/>
                </a:solidFill>
                <a:latin typeface="Century Gothic"/>
                <a:ea typeface="Century Gothic"/>
                <a:cs typeface="Century Gothic"/>
                <a:sym typeface="Century Gothic"/>
              </a:rPr>
              <a:t>元件更新</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構面5：系統與服務獲得:實作階段-避免常見漏洞</a:t>
            </a:r>
            <a:endParaRPr/>
          </a:p>
        </p:txBody>
      </p:sp>
      <p:sp>
        <p:nvSpPr>
          <p:cNvPr id="232" name="Google Shape;232;p8"/>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33" name="Google Shape;233;p8"/>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34" name="Google Shape;234;p8"/>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●應注意避免軟體常見漏洞及實作必要控制措施</a:t>
            </a:r>
            <a:endParaRPr b="1" sz="1800">
              <a:solidFill>
                <a:srgbClr val="FF0000"/>
              </a:solidFill>
              <a:latin typeface="Century Gothic"/>
              <a:ea typeface="Century Gothic"/>
              <a:cs typeface="Century Gothic"/>
              <a:sym typeface="Century Gothic"/>
            </a:endParaRPr>
          </a:p>
        </p:txBody>
      </p:sp>
      <p:sp>
        <p:nvSpPr>
          <p:cNvPr id="235" name="Google Shape;235;p8"/>
          <p:cNvSpPr/>
          <p:nvPr/>
        </p:nvSpPr>
        <p:spPr>
          <a:xfrm>
            <a:off x="591762" y="1981192"/>
            <a:ext cx="7552379"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如避免OWASP Top10</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驗證方式如源碼檢測、弱點掃描</a:t>
            </a:r>
            <a:endParaRPr/>
          </a:p>
        </p:txBody>
      </p:sp>
      <p:pic>
        <p:nvPicPr>
          <p:cNvPr id="236" name="Google Shape;236;p8"/>
          <p:cNvPicPr preferRelativeResize="0"/>
          <p:nvPr/>
        </p:nvPicPr>
        <p:blipFill rotWithShape="1">
          <a:blip r:embed="rId4">
            <a:alphaModFix/>
          </a:blip>
          <a:srcRect b="0" l="0" r="0" t="0"/>
          <a:stretch/>
        </p:blipFill>
        <p:spPr>
          <a:xfrm>
            <a:off x="2908398" y="2689078"/>
            <a:ext cx="5808311" cy="37136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txBox="1"/>
          <p:nvPr>
            <p:ph type="title"/>
          </p:nvPr>
        </p:nvSpPr>
        <p:spPr>
          <a:xfrm>
            <a:off x="521206" y="448056"/>
            <a:ext cx="8855876"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rgbClr val="0C161D"/>
              </a:buClr>
              <a:buSzPct val="100000"/>
              <a:buFont typeface="Arial"/>
              <a:buNone/>
            </a:pPr>
            <a:r>
              <a:rPr lang="zh-TW"/>
              <a:t>構面5：系統與服務獲得:部署與維運階段-系統更新與修補</a:t>
            </a:r>
            <a:endParaRPr/>
          </a:p>
        </p:txBody>
      </p:sp>
      <p:sp>
        <p:nvSpPr>
          <p:cNvPr id="243" name="Google Shape;243;p9"/>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44" name="Google Shape;244;p9"/>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45" name="Google Shape;245;p9"/>
          <p:cNvSpPr/>
          <p:nvPr/>
        </p:nvSpPr>
        <p:spPr>
          <a:xfrm>
            <a:off x="591764" y="1334861"/>
            <a:ext cx="11013428" cy="369332"/>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●部署環境中應針對相關資通安全威脅，進行更新與修補，並關閉不必要服務及埠口 </a:t>
            </a:r>
            <a:endParaRPr b="1" sz="1800">
              <a:solidFill>
                <a:srgbClr val="FF0000"/>
              </a:solidFill>
              <a:latin typeface="Century Gothic"/>
              <a:ea typeface="Century Gothic"/>
              <a:cs typeface="Century Gothic"/>
              <a:sym typeface="Century Gothic"/>
            </a:endParaRPr>
          </a:p>
        </p:txBody>
      </p:sp>
      <p:sp>
        <p:nvSpPr>
          <p:cNvPr id="246" name="Google Shape;246;p9"/>
          <p:cNvSpPr/>
          <p:nvPr/>
        </p:nvSpPr>
        <p:spPr>
          <a:xfrm>
            <a:off x="591762" y="1981192"/>
            <a:ext cx="9765741"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系統弱點修補及元件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作業系統安全性更新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系統服務與埠口(Port)進行Port Scan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資訊組網站-&gt;表單下載-&gt;防火牆通訊埠開放申請表</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Noto Sans Symbols"/>
              <a:buChar char="●"/>
            </a:pPr>
            <a:r>
              <a:rPr lang="zh-TW" sz="2000">
                <a:solidFill>
                  <a:schemeClr val="dk1"/>
                </a:solidFill>
                <a:latin typeface="Century Gothic"/>
                <a:ea typeface="Century Gothic"/>
                <a:cs typeface="Century Gothic"/>
                <a:sym typeface="Century Gothic"/>
              </a:rPr>
              <a:t>需要開啟該服務及埠口之理由 ，原則關閉，有需要才開放</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247" name="Google Shape;247;p9"/>
          <p:cNvGraphicFramePr/>
          <p:nvPr/>
        </p:nvGraphicFramePr>
        <p:xfrm>
          <a:off x="761528" y="4155652"/>
          <a:ext cx="3000000" cy="3000000"/>
        </p:xfrm>
        <a:graphic>
          <a:graphicData uri="http://schemas.openxmlformats.org/drawingml/2006/table">
            <a:tbl>
              <a:tblPr bandRow="1" firstRow="1">
                <a:noFill/>
                <a:tableStyleId>{58233861-4D0D-4DF5-B64F-C35CB73DF896}</a:tableStyleId>
              </a:tblPr>
              <a:tblGrid>
                <a:gridCol w="2272700"/>
                <a:gridCol w="2272700"/>
              </a:tblGrid>
              <a:tr h="293900">
                <a:tc>
                  <a:txBody>
                    <a:bodyPr/>
                    <a:lstStyle/>
                    <a:p>
                      <a:pPr indent="0" lvl="0" marL="0" marR="0" rtl="0" algn="l">
                        <a:spcBef>
                          <a:spcPts val="0"/>
                        </a:spcBef>
                        <a:spcAft>
                          <a:spcPts val="0"/>
                        </a:spcAft>
                        <a:buNone/>
                      </a:pPr>
                      <a:r>
                        <a:rPr lang="zh-TW" sz="1800" u="none" cap="none" strike="noStrike"/>
                        <a:t>系統主機開放埠口</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293900">
                <a:tc>
                  <a:txBody>
                    <a:bodyPr/>
                    <a:lstStyle/>
                    <a:p>
                      <a:pPr indent="0" lvl="0" marL="0" marR="0" rtl="0" algn="l">
                        <a:spcBef>
                          <a:spcPts val="0"/>
                        </a:spcBef>
                        <a:spcAft>
                          <a:spcPts val="0"/>
                        </a:spcAft>
                        <a:buNone/>
                      </a:pPr>
                      <a:r>
                        <a:rPr lang="zh-TW" sz="1800"/>
                        <a:t>80</a:t>
                      </a:r>
                      <a:endParaRPr sz="1800"/>
                    </a:p>
                  </a:txBody>
                  <a:tcPr marT="45725" marB="45725" marR="91450" marL="91450"/>
                </a:tc>
                <a:tc>
                  <a:txBody>
                    <a:bodyPr/>
                    <a:lstStyle/>
                    <a:p>
                      <a:pPr indent="0" lvl="0" marL="0" marR="0" rtl="0" algn="l">
                        <a:spcBef>
                          <a:spcPts val="0"/>
                        </a:spcBef>
                        <a:spcAft>
                          <a:spcPts val="0"/>
                        </a:spcAft>
                        <a:buNone/>
                      </a:pPr>
                      <a:r>
                        <a:rPr lang="zh-TW" sz="1800"/>
                        <a:t>HTTP</a:t>
                      </a:r>
                      <a:endParaRPr sz="1800"/>
                    </a:p>
                  </a:txBody>
                  <a:tcPr marT="45725" marB="45725" marR="91450" marL="91450"/>
                </a:tc>
              </a:tr>
              <a:tr h="293900">
                <a:tc>
                  <a:txBody>
                    <a:bodyPr/>
                    <a:lstStyle/>
                    <a:p>
                      <a:pPr indent="0" lvl="0" marL="0" marR="0" rtl="0" algn="l">
                        <a:spcBef>
                          <a:spcPts val="0"/>
                        </a:spcBef>
                        <a:spcAft>
                          <a:spcPts val="0"/>
                        </a:spcAft>
                        <a:buNone/>
                      </a:pPr>
                      <a:r>
                        <a:rPr lang="zh-TW" sz="1800"/>
                        <a:t>443</a:t>
                      </a:r>
                      <a:endParaRPr sz="1800"/>
                    </a:p>
                  </a:txBody>
                  <a:tcPr marT="45725" marB="45725" marR="91450" marL="91450"/>
                </a:tc>
                <a:tc>
                  <a:txBody>
                    <a:bodyPr/>
                    <a:lstStyle/>
                    <a:p>
                      <a:pPr indent="0" lvl="0" marL="0" marR="0" rtl="0" algn="l">
                        <a:spcBef>
                          <a:spcPts val="0"/>
                        </a:spcBef>
                        <a:spcAft>
                          <a:spcPts val="0"/>
                        </a:spcAft>
                        <a:buNone/>
                      </a:pPr>
                      <a:r>
                        <a:rPr lang="zh-TW" sz="1800"/>
                        <a:t>HTTPS</a:t>
                      </a:r>
                      <a:endParaRPr sz="1800"/>
                    </a:p>
                  </a:txBody>
                  <a:tcPr marT="45725" marB="45725" marR="91450" marL="91450"/>
                </a:tc>
              </a:tr>
              <a:tr h="293900">
                <a:tc>
                  <a:txBody>
                    <a:bodyPr/>
                    <a:lstStyle/>
                    <a:p>
                      <a:pPr indent="0" lvl="0" marL="0" marR="0" rtl="0" algn="l">
                        <a:spcBef>
                          <a:spcPts val="0"/>
                        </a:spcBef>
                        <a:spcAft>
                          <a:spcPts val="0"/>
                        </a:spcAft>
                        <a:buNone/>
                      </a:pPr>
                      <a:r>
                        <a:rPr lang="zh-TW" sz="1800"/>
                        <a:t>3389</a:t>
                      </a:r>
                      <a:endParaRPr sz="1800"/>
                    </a:p>
                  </a:txBody>
                  <a:tcPr marT="45725" marB="45725" marR="91450" marL="91450"/>
                </a:tc>
                <a:tc>
                  <a:txBody>
                    <a:bodyPr/>
                    <a:lstStyle/>
                    <a:p>
                      <a:pPr indent="0" lvl="0" marL="0" marR="0" rtl="0" algn="l">
                        <a:spcBef>
                          <a:spcPts val="0"/>
                        </a:spcBef>
                        <a:spcAft>
                          <a:spcPts val="0"/>
                        </a:spcAft>
                        <a:buNone/>
                      </a:pPr>
                      <a:r>
                        <a:rPr lang="zh-TW" sz="1800"/>
                        <a:t>遠端桌面</a:t>
                      </a:r>
                      <a:endParaRPr sz="1800"/>
                    </a:p>
                  </a:txBody>
                  <a:tcPr marT="45725" marB="45725" marR="91450" marL="91450"/>
                </a:tc>
              </a:tr>
            </a:tbl>
          </a:graphicData>
        </a:graphic>
      </p:graphicFrame>
      <p:pic>
        <p:nvPicPr>
          <p:cNvPr id="248" name="Google Shape;248;p9"/>
          <p:cNvPicPr preferRelativeResize="0"/>
          <p:nvPr/>
        </p:nvPicPr>
        <p:blipFill rotWithShape="1">
          <a:blip r:embed="rId4">
            <a:alphaModFix/>
          </a:blip>
          <a:srcRect b="0" l="0" r="0" t="0"/>
          <a:stretch/>
        </p:blipFill>
        <p:spPr>
          <a:xfrm>
            <a:off x="7655464" y="2107247"/>
            <a:ext cx="3949728" cy="3566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type="title"/>
          </p:nvPr>
        </p:nvSpPr>
        <p:spPr>
          <a:xfrm>
            <a:off x="521206" y="448056"/>
            <a:ext cx="8195503" cy="64008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0C161D"/>
              </a:buClr>
              <a:buSzPts val="2800"/>
              <a:buFont typeface="Arial"/>
              <a:buNone/>
            </a:pPr>
            <a:r>
              <a:rPr lang="zh-TW"/>
              <a:t>構面5：系統與服務獲得:委外階段-委外安全需求</a:t>
            </a:r>
            <a:endParaRPr/>
          </a:p>
        </p:txBody>
      </p:sp>
      <p:sp>
        <p:nvSpPr>
          <p:cNvPr id="255" name="Google Shape;255;p10"/>
          <p:cNvSpPr txBox="1"/>
          <p:nvPr/>
        </p:nvSpPr>
        <p:spPr>
          <a:xfrm>
            <a:off x="591765" y="1334861"/>
            <a:ext cx="5110161" cy="471149"/>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FEFEFE"/>
              </a:buClr>
              <a:buSzPts val="1200"/>
              <a:buFont typeface="Arial"/>
              <a:buNone/>
            </a:pPr>
            <a:r>
              <a:t/>
            </a:r>
            <a:endParaRPr sz="1200">
              <a:solidFill>
                <a:srgbClr val="FEFEFE"/>
              </a:solidFill>
              <a:latin typeface="Arial"/>
              <a:ea typeface="Arial"/>
              <a:cs typeface="Arial"/>
              <a:sym typeface="Arial"/>
            </a:endParaRPr>
          </a:p>
        </p:txBody>
      </p:sp>
      <p:pic>
        <p:nvPicPr>
          <p:cNvPr id="256" name="Google Shape;256;p10"/>
          <p:cNvPicPr preferRelativeResize="0"/>
          <p:nvPr/>
        </p:nvPicPr>
        <p:blipFill rotWithShape="1">
          <a:blip r:embed="rId3">
            <a:alphaModFix/>
          </a:blip>
          <a:srcRect b="0" l="0" r="0" t="0"/>
          <a:stretch/>
        </p:blipFill>
        <p:spPr>
          <a:xfrm>
            <a:off x="10702950" y="190753"/>
            <a:ext cx="902242" cy="1023438"/>
          </a:xfrm>
          <a:prstGeom prst="rect">
            <a:avLst/>
          </a:prstGeom>
          <a:noFill/>
          <a:ln>
            <a:noFill/>
          </a:ln>
        </p:spPr>
      </p:pic>
      <p:sp>
        <p:nvSpPr>
          <p:cNvPr id="257" name="Google Shape;257;p10"/>
          <p:cNvSpPr/>
          <p:nvPr/>
        </p:nvSpPr>
        <p:spPr>
          <a:xfrm>
            <a:off x="591764" y="1334861"/>
            <a:ext cx="11013428" cy="646331"/>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zh-TW" sz="1800">
                <a:solidFill>
                  <a:srgbClr val="002060"/>
                </a:solidFill>
                <a:latin typeface="Century Gothic"/>
                <a:ea typeface="Century Gothic"/>
                <a:cs typeface="Century Gothic"/>
                <a:sym typeface="Century Gothic"/>
              </a:rPr>
              <a:t>●資通系統開發如委外辦理，應將系統發展生命週期各階段依等級將安全需求(含機密性、可用性、完整性)納入委外契約 </a:t>
            </a:r>
            <a:endParaRPr b="1" sz="1800">
              <a:solidFill>
                <a:srgbClr val="FF0000"/>
              </a:solidFill>
              <a:latin typeface="Century Gothic"/>
              <a:ea typeface="Century Gothic"/>
              <a:cs typeface="Century Gothic"/>
              <a:sym typeface="Century Gothic"/>
            </a:endParaRPr>
          </a:p>
        </p:txBody>
      </p:sp>
      <p:sp>
        <p:nvSpPr>
          <p:cNvPr id="258" name="Google Shape;258;p10"/>
          <p:cNvSpPr/>
          <p:nvPr/>
        </p:nvSpPr>
        <p:spPr>
          <a:xfrm>
            <a:off x="591762" y="1981192"/>
            <a:ext cx="9765741"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1" lang="zh-TW" sz="2000">
                <a:solidFill>
                  <a:schemeClr val="dk1"/>
                </a:solidFill>
                <a:latin typeface="Century Gothic"/>
                <a:ea typeface="Century Gothic"/>
                <a:cs typeface="Century Gothic"/>
                <a:sym typeface="Century Gothic"/>
              </a:rPr>
              <a:t>系統安全需求明確納入委外契約，並據以驗收</a:t>
            </a:r>
            <a:endParaRPr b="1"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rgbClr val="FF0000"/>
              </a:buClr>
              <a:buSzPts val="2000"/>
              <a:buFont typeface="Noto Sans Symbols"/>
              <a:buChar char="●"/>
            </a:pPr>
            <a:r>
              <a:rPr lang="zh-TW" sz="2000">
                <a:solidFill>
                  <a:srgbClr val="FF0000"/>
                </a:solidFill>
                <a:latin typeface="Century Gothic"/>
                <a:ea typeface="Century Gothic"/>
                <a:cs typeface="Century Gothic"/>
                <a:sym typeface="Century Gothic"/>
              </a:rPr>
              <a:t>圖資處網站-&gt;資安暨個資網站-&gt;委外資通系統契約事項參考</a:t>
            </a:r>
            <a:endParaRPr sz="2000">
              <a:solidFill>
                <a:srgbClr val="FF0000"/>
              </a:solidFill>
              <a:latin typeface="Century Gothic"/>
              <a:ea typeface="Century Gothic"/>
              <a:cs typeface="Century Gothic"/>
              <a:sym typeface="Century Gothic"/>
            </a:endParaRPr>
          </a:p>
        </p:txBody>
      </p:sp>
      <p:pic>
        <p:nvPicPr>
          <p:cNvPr id="259" name="Google Shape;259;p10"/>
          <p:cNvPicPr preferRelativeResize="0"/>
          <p:nvPr/>
        </p:nvPicPr>
        <p:blipFill rotWithShape="1">
          <a:blip r:embed="rId4">
            <a:alphaModFix/>
          </a:blip>
          <a:srcRect b="0" l="0" r="0" t="0"/>
          <a:stretch/>
        </p:blipFill>
        <p:spPr>
          <a:xfrm>
            <a:off x="905309" y="2874248"/>
            <a:ext cx="3713648" cy="33713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至理名言">
  <a:themeElements>
    <a:clrScheme name="藍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2023-07-17T08:32:41Z</dcterms:created>
  <dc:creator>Victory</dc:creator>
</cp:coreProperties>
</file>