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 id="2147484067" r:id="rId2"/>
  </p:sldMasterIdLst>
  <p:notesMasterIdLst>
    <p:notesMasterId r:id="rId18"/>
  </p:notesMasterIdLst>
  <p:sldIdLst>
    <p:sldId id="303" r:id="rId3"/>
    <p:sldId id="282" r:id="rId4"/>
    <p:sldId id="281" r:id="rId5"/>
    <p:sldId id="309" r:id="rId6"/>
    <p:sldId id="310" r:id="rId7"/>
    <p:sldId id="311" r:id="rId8"/>
    <p:sldId id="296" r:id="rId9"/>
    <p:sldId id="294" r:id="rId10"/>
    <p:sldId id="284" r:id="rId11"/>
    <p:sldId id="308" r:id="rId12"/>
    <p:sldId id="274" r:id="rId13"/>
    <p:sldId id="279" r:id="rId14"/>
    <p:sldId id="285" r:id="rId15"/>
    <p:sldId id="278" r:id="rId16"/>
    <p:sldId id="30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5皮" id="{359FC94B-193E-4F4B-A19C-FDF09AFCFFF2}">
          <p14:sldIdLst>
            <p14:sldId id="303"/>
          </p14:sldIdLst>
        </p14:section>
        <p14:section name="B5" id="{D7BCAF2D-8E8C-45C0-8A17-C24E323811FB}">
          <p14:sldIdLst>
            <p14:sldId id="282"/>
            <p14:sldId id="281"/>
            <p14:sldId id="309"/>
            <p14:sldId id="310"/>
            <p14:sldId id="311"/>
            <p14:sldId id="296"/>
            <p14:sldId id="294"/>
            <p14:sldId id="284"/>
            <p14:sldId id="308"/>
            <p14:sldId id="274"/>
            <p14:sldId id="279"/>
            <p14:sldId id="285"/>
            <p14:sldId id="278"/>
          </p14:sldIdLst>
        </p14:section>
        <p14:section name="B5底" id="{26E05541-4F8C-418C-AD5E-A6242FD93B66}">
          <p14:sldIdLst>
            <p14:sldId id="30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04142023" initials="0" lastIdx="4" clrIdx="0">
    <p:extLst>
      <p:ext uri="{19B8F6BF-5375-455C-9EA6-DF929625EA0E}">
        <p15:presenceInfo xmlns:p15="http://schemas.microsoft.com/office/powerpoint/2012/main" userId="0414202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8" autoAdjust="0"/>
    <p:restoredTop sz="86227" autoAdjust="0"/>
  </p:normalViewPr>
  <p:slideViewPr>
    <p:cSldViewPr snapToGrid="0">
      <p:cViewPr varScale="1">
        <p:scale>
          <a:sx n="96" d="100"/>
          <a:sy n="96" d="100"/>
        </p:scale>
        <p:origin x="1908"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12EBC3-0985-4351-81A8-EC7CA70D86E2}" type="datetimeFigureOut">
              <a:rPr lang="zh-TW" altLang="en-US" smtClean="0"/>
              <a:t>2023/8/15</a:t>
            </a:fld>
            <a:endParaRPr lang="zh-TW" altLang="en-US"/>
          </a:p>
        </p:txBody>
      </p:sp>
      <p:sp>
        <p:nvSpPr>
          <p:cNvPr id="4" name="投影片影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2775F8-0B16-4FAC-BD0D-BA28BEB39B1B}" type="slidenum">
              <a:rPr lang="zh-TW" altLang="en-US" smtClean="0"/>
              <a:t>‹#›</a:t>
            </a:fld>
            <a:endParaRPr lang="zh-TW" altLang="en-US"/>
          </a:p>
        </p:txBody>
      </p:sp>
    </p:spTree>
    <p:extLst>
      <p:ext uri="{BB962C8B-B14F-4D97-AF65-F5344CB8AC3E}">
        <p14:creationId xmlns:p14="http://schemas.microsoft.com/office/powerpoint/2010/main" val="2914562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C92775F8-0B16-4FAC-BD0D-BA28BEB39B1B}" type="slidenum">
              <a:rPr lang="zh-TW" altLang="en-US" smtClean="0"/>
              <a:t>7</a:t>
            </a:fld>
            <a:endParaRPr lang="zh-TW" altLang="en-US"/>
          </a:p>
        </p:txBody>
      </p:sp>
    </p:spTree>
    <p:extLst>
      <p:ext uri="{BB962C8B-B14F-4D97-AF65-F5344CB8AC3E}">
        <p14:creationId xmlns:p14="http://schemas.microsoft.com/office/powerpoint/2010/main" val="3666924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C92775F8-0B16-4FAC-BD0D-BA28BEB39B1B}" type="slidenum">
              <a:rPr lang="zh-TW" altLang="en-US" smtClean="0"/>
              <a:t>11</a:t>
            </a:fld>
            <a:endParaRPr lang="zh-TW" altLang="en-US"/>
          </a:p>
        </p:txBody>
      </p:sp>
    </p:spTree>
    <p:extLst>
      <p:ext uri="{BB962C8B-B14F-4D97-AF65-F5344CB8AC3E}">
        <p14:creationId xmlns:p14="http://schemas.microsoft.com/office/powerpoint/2010/main" val="1604304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院臺護長字第</a:t>
            </a:r>
            <a:r>
              <a:rPr lang="en-US" altLang="zh-TW" dirty="0"/>
              <a:t>1090201804A</a:t>
            </a:r>
            <a:r>
              <a:rPr lang="zh-TW" altLang="en-US" dirty="0"/>
              <a:t>號</a:t>
            </a:r>
          </a:p>
        </p:txBody>
      </p:sp>
      <p:sp>
        <p:nvSpPr>
          <p:cNvPr id="4" name="投影片編號版面配置區 3"/>
          <p:cNvSpPr>
            <a:spLocks noGrp="1"/>
          </p:cNvSpPr>
          <p:nvPr>
            <p:ph type="sldNum" sz="quarter" idx="5"/>
          </p:nvPr>
        </p:nvSpPr>
        <p:spPr/>
        <p:txBody>
          <a:bodyPr/>
          <a:lstStyle/>
          <a:p>
            <a:fld id="{C92775F8-0B16-4FAC-BD0D-BA28BEB39B1B}" type="slidenum">
              <a:rPr lang="zh-TW" altLang="en-US" smtClean="0"/>
              <a:t>12</a:t>
            </a:fld>
            <a:endParaRPr lang="zh-TW" altLang="en-US"/>
          </a:p>
        </p:txBody>
      </p:sp>
    </p:spTree>
    <p:extLst>
      <p:ext uri="{BB962C8B-B14F-4D97-AF65-F5344CB8AC3E}">
        <p14:creationId xmlns:p14="http://schemas.microsoft.com/office/powerpoint/2010/main" val="3401543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zh-TW" altLang="en-US"/>
              <a:t>按一下以編輯母片標題樣式</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285692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310522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zh-TW" altLang="en-US"/>
              <a:t>按一下以編輯母片標題樣式</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79836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3491882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1092773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3538501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1157125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3875849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16974873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63893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Date Placeholder 4"/>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1699996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13502939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25263466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19834140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8382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31687651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00848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39135103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40843162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289611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zh-TW" altLang="en-US"/>
              <a:t>按一下以編輯母片標題樣式</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1242711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325652871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4" name="Content Placeholder 3"/>
          <p:cNvSpPr>
            <a:spLocks noGrp="1"/>
          </p:cNvSpPr>
          <p:nvPr>
            <p:ph sz="half" idx="2"/>
          </p:nvPr>
        </p:nvSpPr>
        <p:spPr>
          <a:xfrm>
            <a:off x="633845" y="2507551"/>
            <a:ext cx="3867150" cy="3680525"/>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6" name="Content Placeholder 5"/>
          <p:cNvSpPr>
            <a:spLocks noGrp="1"/>
          </p:cNvSpPr>
          <p:nvPr>
            <p:ph sz="quarter" idx="4"/>
          </p:nvPr>
        </p:nvSpPr>
        <p:spPr>
          <a:xfrm>
            <a:off x="4629150" y="2507551"/>
            <a:ext cx="3886201" cy="3680525"/>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7" name="Date Placeholder 6"/>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9C379FE3-A2E7-4F49-8960-864EDB43D019}" type="slidenum">
              <a:rPr lang="zh-TW" altLang="en-US" smtClean="0"/>
              <a:t>‹#›</a:t>
            </a:fld>
            <a:endParaRPr lang="zh-TW" altLang="en-US"/>
          </a:p>
        </p:txBody>
      </p:sp>
      <p:sp>
        <p:nvSpPr>
          <p:cNvPr id="10" name="Title 9"/>
          <p:cNvSpPr>
            <a:spLocks noGrp="1"/>
          </p:cNvSpPr>
          <p:nvPr>
            <p:ph type="title"/>
          </p:nvPr>
        </p:nvSpPr>
        <p:spPr/>
        <p:txBody>
          <a:bodyPr/>
          <a:lstStyle/>
          <a:p>
            <a:r>
              <a:rPr lang="zh-TW" altLang="en-US"/>
              <a:t>按一下以編輯母片標題樣式</a:t>
            </a:r>
            <a:endParaRPr lang="en-US" dirty="0"/>
          </a:p>
        </p:txBody>
      </p:sp>
    </p:spTree>
    <p:extLst>
      <p:ext uri="{BB962C8B-B14F-4D97-AF65-F5344CB8AC3E}">
        <p14:creationId xmlns:p14="http://schemas.microsoft.com/office/powerpoint/2010/main" val="24703533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只有標題">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9C379FE3-A2E7-4F49-8960-864EDB43D019}" type="slidenum">
              <a:rPr lang="zh-TW" altLang="en-US" smtClean="0"/>
              <a:t>‹#›</a:t>
            </a:fld>
            <a:endParaRPr lang="zh-TW" altLang="en-US"/>
          </a:p>
        </p:txBody>
      </p:sp>
      <p:sp>
        <p:nvSpPr>
          <p:cNvPr id="6" name="Title 5"/>
          <p:cNvSpPr>
            <a:spLocks noGrp="1"/>
          </p:cNvSpPr>
          <p:nvPr>
            <p:ph type="title"/>
          </p:nvPr>
        </p:nvSpPr>
        <p:spPr/>
        <p:txBody>
          <a:bodyPr/>
          <a:lstStyle/>
          <a:p>
            <a:r>
              <a:rPr lang="zh-TW" altLang="en-US"/>
              <a:t>按一下以編輯母片標題樣式</a:t>
            </a:r>
            <a:endParaRPr lang="en-US"/>
          </a:p>
        </p:txBody>
      </p:sp>
    </p:spTree>
    <p:extLst>
      <p:ext uri="{BB962C8B-B14F-4D97-AF65-F5344CB8AC3E}">
        <p14:creationId xmlns:p14="http://schemas.microsoft.com/office/powerpoint/2010/main" val="3947263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4123695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zh-TW" altLang="en-US"/>
              <a:t>按一下以編輯母片標題樣式</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TW" altLang="en-US"/>
              <a:t>編輯母片文字樣式</a:t>
            </a:r>
          </a:p>
        </p:txBody>
      </p:sp>
      <p:sp>
        <p:nvSpPr>
          <p:cNvPr id="5" name="Date Placeholder 4"/>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308833220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zh-TW" altLang="en-US"/>
              <a:t>按一下以編輯母片標題樣式</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a:t>按一下圖示以新增圖片</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TW" altLang="en-US"/>
              <a:t>編輯母片文字樣式</a:t>
            </a:r>
          </a:p>
        </p:txBody>
      </p:sp>
      <p:sp>
        <p:nvSpPr>
          <p:cNvPr id="5" name="Date Placeholder 4"/>
          <p:cNvSpPr>
            <a:spLocks noGrp="1"/>
          </p:cNvSpPr>
          <p:nvPr>
            <p:ph type="dt" sz="half" idx="10"/>
          </p:nvPr>
        </p:nvSpPr>
        <p:spPr/>
        <p:txBody>
          <a:bodyPr/>
          <a:lstStyle/>
          <a:p>
            <a:fld id="{53C9DC09-47C6-44F6-B66E-710D36B1EBA4}" type="datetimeFigureOut">
              <a:rPr lang="zh-TW" altLang="en-US" smtClean="0"/>
              <a:t>2023/8/15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263602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zh-TW" alt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1895403209"/>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3C9DC09-47C6-44F6-B66E-710D36B1EBA4}" type="datetimeFigureOut">
              <a:rPr lang="zh-TW" altLang="en-US" smtClean="0"/>
              <a:t>2023/8/15</a:t>
            </a:fld>
            <a:endParaRPr lang="zh-TW"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C379FE3-A2E7-4F49-8960-864EDB43D019}" type="slidenum">
              <a:rPr lang="zh-TW" altLang="en-US" smtClean="0"/>
              <a:t>‹#›</a:t>
            </a:fld>
            <a:endParaRPr lang="zh-TW" altLang="en-US"/>
          </a:p>
        </p:txBody>
      </p:sp>
    </p:spTree>
    <p:extLst>
      <p:ext uri="{BB962C8B-B14F-4D97-AF65-F5344CB8AC3E}">
        <p14:creationId xmlns:p14="http://schemas.microsoft.com/office/powerpoint/2010/main" val="531082349"/>
      </p:ext>
    </p:extLst>
  </p:cSld>
  <p:clrMap bg1="lt1" tx1="dk1" bg2="lt2" tx2="dk2" accent1="accent1" accent2="accent2" accent3="accent3" accent4="accent4" accent5="accent5" accent6="accent6" hlink="hlink" folHlink="folHlink"/>
  <p:sldLayoutIdLst>
    <p:sldLayoutId id="2147484068"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 id="2147484079" r:id="rId12"/>
    <p:sldLayoutId id="2147484080" r:id="rId13"/>
    <p:sldLayoutId id="2147484081" r:id="rId14"/>
    <p:sldLayoutId id="2147484082" r:id="rId15"/>
    <p:sldLayoutId id="214748408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0E99C01D-BEA4-46C7-BF9C-00B93795AB46}"/>
              </a:ext>
            </a:extLst>
          </p:cNvPr>
          <p:cNvSpPr>
            <a:spLocks noGrp="1"/>
          </p:cNvSpPr>
          <p:nvPr>
            <p:ph type="title"/>
          </p:nvPr>
        </p:nvSpPr>
        <p:spPr/>
        <p:txBody>
          <a:bodyPr/>
          <a:lstStyle/>
          <a:p>
            <a:pPr algn="ctr"/>
            <a:r>
              <a:rPr lang="en-US" altLang="zh-TW" dirty="0"/>
              <a:t>112</a:t>
            </a:r>
            <a:r>
              <a:rPr lang="zh-TW" altLang="en-US" dirty="0"/>
              <a:t>年高等教育深耕計畫</a:t>
            </a:r>
            <a:br>
              <a:rPr lang="zh-TW" altLang="en-US" dirty="0"/>
            </a:br>
            <a:r>
              <a:rPr lang="en-US" altLang="zh-TW" dirty="0"/>
              <a:t>(</a:t>
            </a:r>
            <a:r>
              <a:rPr lang="zh-TW" altLang="en-US" dirty="0"/>
              <a:t>資安強化專章</a:t>
            </a:r>
            <a:r>
              <a:rPr lang="en-US" altLang="zh-TW" dirty="0"/>
              <a:t>)</a:t>
            </a:r>
            <a:br>
              <a:rPr lang="en-US" altLang="zh-TW" dirty="0"/>
            </a:br>
            <a:r>
              <a:rPr lang="zh-TW" altLang="en-US" dirty="0"/>
              <a:t>全校</a:t>
            </a:r>
            <a:r>
              <a:rPr lang="en-US" altLang="zh-TW" dirty="0"/>
              <a:t>ISMS</a:t>
            </a:r>
            <a:r>
              <a:rPr lang="zh-TW" altLang="en-US" dirty="0"/>
              <a:t>導入活動</a:t>
            </a:r>
          </a:p>
        </p:txBody>
      </p:sp>
      <p:sp>
        <p:nvSpPr>
          <p:cNvPr id="5" name="文字版面配置區 4">
            <a:extLst>
              <a:ext uri="{FF2B5EF4-FFF2-40B4-BE49-F238E27FC236}">
                <a16:creationId xmlns:a16="http://schemas.microsoft.com/office/drawing/2014/main" id="{D529239E-7E8F-4CD1-B9FD-B90FF30FE891}"/>
              </a:ext>
            </a:extLst>
          </p:cNvPr>
          <p:cNvSpPr>
            <a:spLocks noGrp="1"/>
          </p:cNvSpPr>
          <p:nvPr>
            <p:ph type="body" idx="1"/>
          </p:nvPr>
        </p:nvSpPr>
        <p:spPr/>
        <p:txBody>
          <a:bodyPr>
            <a:normAutofit/>
          </a:bodyPr>
          <a:lstStyle/>
          <a:p>
            <a:r>
              <a:rPr lang="zh-TW" altLang="en-US" sz="2400" dirty="0">
                <a:latin typeface="+mj-ea"/>
                <a:ea typeface="+mj-ea"/>
              </a:rPr>
              <a:t>各單位所屬人員教育訓練</a:t>
            </a:r>
            <a:r>
              <a:rPr lang="en-US" altLang="zh-TW" sz="2400" dirty="0">
                <a:latin typeface="+mj-ea"/>
                <a:ea typeface="+mj-ea"/>
              </a:rPr>
              <a:t>B5</a:t>
            </a:r>
            <a:r>
              <a:rPr lang="zh-TW" altLang="en-US" sz="2400" dirty="0">
                <a:latin typeface="+mj-ea"/>
                <a:ea typeface="+mj-ea"/>
              </a:rPr>
              <a:t>單元</a:t>
            </a:r>
            <a:endParaRPr lang="en-US" altLang="zh-TW" sz="2400" dirty="0">
              <a:latin typeface="+mj-ea"/>
              <a:ea typeface="+mj-ea"/>
            </a:endParaRPr>
          </a:p>
          <a:p>
            <a:r>
              <a:rPr lang="zh-TW" altLang="en-US" dirty="0">
                <a:latin typeface="+mn-ea"/>
              </a:rPr>
              <a:t>高風險處理計畫、物聯網</a:t>
            </a:r>
            <a:r>
              <a:rPr lang="en-US" altLang="zh-TW" dirty="0">
                <a:latin typeface="+mn-ea"/>
              </a:rPr>
              <a:t>(IoT)</a:t>
            </a:r>
            <a:r>
              <a:rPr lang="zh-TW" altLang="en-US" dirty="0">
                <a:latin typeface="+mn-ea"/>
              </a:rPr>
              <a:t>設備盤點、中國資通產品</a:t>
            </a:r>
          </a:p>
          <a:p>
            <a:endParaRPr lang="zh-TW" altLang="en-US" dirty="0">
              <a:latin typeface="+mn-ea"/>
            </a:endParaRPr>
          </a:p>
        </p:txBody>
      </p:sp>
    </p:spTree>
    <p:extLst>
      <p:ext uri="{BB962C8B-B14F-4D97-AF65-F5344CB8AC3E}">
        <p14:creationId xmlns:p14="http://schemas.microsoft.com/office/powerpoint/2010/main" val="2703551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A78AD4A-6B2B-47E7-ACAC-28D045E307C5}"/>
              </a:ext>
            </a:extLst>
          </p:cNvPr>
          <p:cNvSpPr>
            <a:spLocks noGrp="1"/>
          </p:cNvSpPr>
          <p:nvPr>
            <p:ph type="title"/>
          </p:nvPr>
        </p:nvSpPr>
        <p:spPr>
          <a:xfrm>
            <a:off x="609598" y="351396"/>
            <a:ext cx="6347715" cy="1586733"/>
          </a:xfrm>
        </p:spPr>
        <p:txBody>
          <a:bodyPr>
            <a:normAutofit/>
          </a:bodyPr>
          <a:lstStyle/>
          <a:p>
            <a:pPr algn="ctr"/>
            <a:r>
              <a:rPr lang="en-US" altLang="zh-TW" sz="6000" dirty="0"/>
              <a:t>I</a:t>
            </a:r>
            <a:r>
              <a:rPr lang="en-US" altLang="zh-TW" dirty="0"/>
              <a:t>nternet </a:t>
            </a:r>
            <a:r>
              <a:rPr lang="en-US" altLang="zh-TW" sz="6000" dirty="0"/>
              <a:t>o</a:t>
            </a:r>
            <a:r>
              <a:rPr lang="en-US" altLang="zh-TW" dirty="0"/>
              <a:t>f </a:t>
            </a:r>
            <a:r>
              <a:rPr lang="en-US" altLang="zh-TW" sz="6000" dirty="0"/>
              <a:t>T</a:t>
            </a:r>
            <a:r>
              <a:rPr lang="en-US" altLang="zh-TW" dirty="0"/>
              <a:t>hings</a:t>
            </a:r>
            <a:endParaRPr lang="zh-TW" altLang="en-US" dirty="0"/>
          </a:p>
        </p:txBody>
      </p:sp>
      <p:sp>
        <p:nvSpPr>
          <p:cNvPr id="12" name="文字版面配置區 11">
            <a:extLst>
              <a:ext uri="{FF2B5EF4-FFF2-40B4-BE49-F238E27FC236}">
                <a16:creationId xmlns:a16="http://schemas.microsoft.com/office/drawing/2014/main" id="{FD77158D-4DE6-4A21-8B5C-E25A1751C5A4}"/>
              </a:ext>
            </a:extLst>
          </p:cNvPr>
          <p:cNvSpPr>
            <a:spLocks noGrp="1"/>
          </p:cNvSpPr>
          <p:nvPr>
            <p:ph type="body" idx="1"/>
          </p:nvPr>
        </p:nvSpPr>
        <p:spPr>
          <a:xfrm>
            <a:off x="609598" y="2454965"/>
            <a:ext cx="6347715" cy="3586397"/>
          </a:xfrm>
        </p:spPr>
        <p:txBody>
          <a:bodyPr>
            <a:normAutofit/>
          </a:bodyPr>
          <a:lstStyle/>
          <a:p>
            <a:r>
              <a:rPr lang="zh-TW" altLang="en-US" sz="3600" dirty="0"/>
              <a:t>具有感應器、資料運算能力能透過網路交換資料之設備。</a:t>
            </a:r>
          </a:p>
        </p:txBody>
      </p:sp>
    </p:spTree>
    <p:extLst>
      <p:ext uri="{BB962C8B-B14F-4D97-AF65-F5344CB8AC3E}">
        <p14:creationId xmlns:p14="http://schemas.microsoft.com/office/powerpoint/2010/main" val="2351782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B63262E-C5CC-49F7-B200-DFE48DAAA69F}"/>
              </a:ext>
            </a:extLst>
          </p:cNvPr>
          <p:cNvSpPr>
            <a:spLocks noGrp="1"/>
          </p:cNvSpPr>
          <p:nvPr>
            <p:ph type="title"/>
          </p:nvPr>
        </p:nvSpPr>
        <p:spPr/>
        <p:txBody>
          <a:bodyPr/>
          <a:lstStyle/>
          <a:p>
            <a:r>
              <a:rPr lang="en-US" altLang="zh-TW" dirty="0">
                <a:latin typeface="標楷體" panose="03000509000000000000" pitchFamily="65" charset="-120"/>
                <a:ea typeface="標楷體" panose="03000509000000000000" pitchFamily="65" charset="-120"/>
              </a:rPr>
              <a:t>IoT</a:t>
            </a:r>
            <a:r>
              <a:rPr lang="zh-TW" altLang="en-US" dirty="0">
                <a:latin typeface="標楷體" panose="03000509000000000000" pitchFamily="65" charset="-120"/>
                <a:ea typeface="標楷體" panose="03000509000000000000" pitchFamily="65" charset="-120"/>
              </a:rPr>
              <a:t> </a:t>
            </a:r>
            <a:r>
              <a:rPr lang="zh-TW" altLang="en-US" dirty="0"/>
              <a:t>設備</a:t>
            </a:r>
            <a:endParaRPr lang="zh-TW" altLang="en-US" dirty="0">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BB7277A9-9769-44F5-967F-65426B13CB77}"/>
              </a:ext>
            </a:extLst>
          </p:cNvPr>
          <p:cNvSpPr>
            <a:spLocks noGrp="1"/>
          </p:cNvSpPr>
          <p:nvPr>
            <p:ph sz="half" idx="1"/>
          </p:nvPr>
        </p:nvSpPr>
        <p:spPr/>
        <p:txBody>
          <a:bodyPr>
            <a:normAutofit/>
          </a:bodyPr>
          <a:lstStyle/>
          <a:p>
            <a:r>
              <a:rPr lang="zh-TW" altLang="en-US" sz="2800" dirty="0"/>
              <a:t>網路印表機</a:t>
            </a:r>
            <a:endParaRPr lang="en-US" altLang="zh-TW" sz="2800" dirty="0"/>
          </a:p>
          <a:p>
            <a:r>
              <a:rPr lang="zh-TW" altLang="en-US" sz="2800" dirty="0"/>
              <a:t>印表機伺服器</a:t>
            </a:r>
            <a:endParaRPr lang="en-US" altLang="zh-TW" sz="2800" dirty="0"/>
          </a:p>
          <a:p>
            <a:r>
              <a:rPr lang="zh-TW" altLang="en-US" sz="2800" dirty="0"/>
              <a:t>網路監視器</a:t>
            </a:r>
            <a:endParaRPr lang="en-US" altLang="zh-TW" sz="2800" dirty="0"/>
          </a:p>
          <a:p>
            <a:r>
              <a:rPr lang="zh-TW" altLang="en-US" sz="2800" dirty="0"/>
              <a:t>門禁系統</a:t>
            </a:r>
            <a:endParaRPr lang="en-US" altLang="zh-TW" sz="2800" dirty="0"/>
          </a:p>
          <a:p>
            <a:r>
              <a:rPr lang="zh-TW" altLang="en-US" sz="2800" dirty="0"/>
              <a:t>智慧燈具</a:t>
            </a:r>
            <a:endParaRPr lang="en-US" altLang="zh-TW" sz="2800" dirty="0"/>
          </a:p>
          <a:p>
            <a:r>
              <a:rPr lang="zh-TW" altLang="en-US" sz="2800" dirty="0"/>
              <a:t>數位助理</a:t>
            </a:r>
            <a:r>
              <a:rPr lang="en-US" altLang="zh-TW" sz="1400" dirty="0"/>
              <a:t>( </a:t>
            </a:r>
            <a:r>
              <a:rPr lang="en-US" altLang="zh-TW" sz="1400" dirty="0" err="1"/>
              <a:t>AIoT</a:t>
            </a:r>
            <a:r>
              <a:rPr lang="en-US" altLang="zh-TW" sz="1400" dirty="0"/>
              <a:t>)</a:t>
            </a:r>
          </a:p>
        </p:txBody>
      </p:sp>
      <p:sp>
        <p:nvSpPr>
          <p:cNvPr id="4" name="內容版面配置區 3">
            <a:extLst>
              <a:ext uri="{FF2B5EF4-FFF2-40B4-BE49-F238E27FC236}">
                <a16:creationId xmlns:a16="http://schemas.microsoft.com/office/drawing/2014/main" id="{7FB4284A-F690-461A-89DE-5FBD148DEAA8}"/>
              </a:ext>
            </a:extLst>
          </p:cNvPr>
          <p:cNvSpPr>
            <a:spLocks noGrp="1"/>
          </p:cNvSpPr>
          <p:nvPr>
            <p:ph sz="half" idx="2"/>
          </p:nvPr>
        </p:nvSpPr>
        <p:spPr/>
        <p:txBody>
          <a:bodyPr>
            <a:normAutofit/>
          </a:bodyPr>
          <a:lstStyle/>
          <a:p>
            <a:r>
              <a:rPr lang="zh-TW" altLang="en-US" sz="2800" dirty="0"/>
              <a:t>智慧調溫器</a:t>
            </a:r>
            <a:endParaRPr lang="en-US" altLang="zh-TW" sz="2800" dirty="0"/>
          </a:p>
          <a:p>
            <a:r>
              <a:rPr lang="zh-TW" altLang="en-US" sz="2800" dirty="0"/>
              <a:t>溫溼度監測器</a:t>
            </a:r>
            <a:endParaRPr lang="zh-TW" altLang="en-US" sz="2800" baseline="-25000" dirty="0"/>
          </a:p>
          <a:p>
            <a:r>
              <a:rPr lang="zh-TW" altLang="en-US" sz="2800" dirty="0"/>
              <a:t>電視牆</a:t>
            </a:r>
            <a:endParaRPr lang="en-US" altLang="zh-TW" sz="2800" dirty="0"/>
          </a:p>
          <a:p>
            <a:r>
              <a:rPr lang="zh-TW" altLang="en-US" sz="2800" dirty="0"/>
              <a:t>掃地機器人</a:t>
            </a:r>
            <a:endParaRPr lang="en-US" altLang="zh-TW" sz="2800" dirty="0"/>
          </a:p>
          <a:p>
            <a:r>
              <a:rPr lang="en-US" altLang="zh-TW" sz="2800" dirty="0"/>
              <a:t>IP</a:t>
            </a:r>
            <a:r>
              <a:rPr lang="zh-TW" altLang="en-US" sz="2800" dirty="0"/>
              <a:t>分享器</a:t>
            </a:r>
            <a:endParaRPr lang="en-US" altLang="zh-TW" sz="2800" dirty="0"/>
          </a:p>
          <a:p>
            <a:endParaRPr lang="zh-TW" altLang="en-US" sz="2800" dirty="0"/>
          </a:p>
        </p:txBody>
      </p:sp>
    </p:spTree>
    <p:extLst>
      <p:ext uri="{BB962C8B-B14F-4D97-AF65-F5344CB8AC3E}">
        <p14:creationId xmlns:p14="http://schemas.microsoft.com/office/powerpoint/2010/main" val="2530082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2BC5B-C9BC-4FE9-AB3F-121AD9DF5234}"/>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中國資通產品</a:t>
            </a:r>
          </a:p>
        </p:txBody>
      </p:sp>
      <p:sp>
        <p:nvSpPr>
          <p:cNvPr id="3" name="內容版面配置區 2">
            <a:extLst>
              <a:ext uri="{FF2B5EF4-FFF2-40B4-BE49-F238E27FC236}">
                <a16:creationId xmlns:a16="http://schemas.microsoft.com/office/drawing/2014/main" id="{24D46DA5-68AF-4663-A614-2D57C751F636}"/>
              </a:ext>
            </a:extLst>
          </p:cNvPr>
          <p:cNvSpPr>
            <a:spLocks noGrp="1"/>
          </p:cNvSpPr>
          <p:nvPr>
            <p:ph idx="1"/>
          </p:nvPr>
        </p:nvSpPr>
        <p:spPr/>
        <p:txBody>
          <a:bodyPr>
            <a:normAutofit fontScale="62500" lnSpcReduction="20000"/>
          </a:bodyPr>
          <a:lstStyle/>
          <a:p>
            <a:pPr>
              <a:buFont typeface="Wingdings" panose="05000000000000000000" pitchFamily="2" charset="2"/>
              <a:buChar char="p"/>
            </a:pPr>
            <a:r>
              <a:rPr lang="zh-TW" altLang="en-US" sz="2600" dirty="0">
                <a:latin typeface="標楷體" panose="03000509000000000000" pitchFamily="65" charset="-120"/>
                <a:ea typeface="標楷體" panose="03000509000000000000" pitchFamily="65" charset="-120"/>
              </a:rPr>
              <a:t>「大陸廠牌認定」</a:t>
            </a:r>
            <a:r>
              <a:rPr lang="zh-TW" altLang="en-US" sz="2600" dirty="0">
                <a:solidFill>
                  <a:srgbClr val="FF0000"/>
                </a:solidFill>
                <a:latin typeface="標楷體" panose="03000509000000000000" pitchFamily="65" charset="-120"/>
                <a:ea typeface="標楷體" panose="03000509000000000000" pitchFamily="65" charset="-120"/>
              </a:rPr>
              <a:t>由機關「從嚴認定」</a:t>
            </a:r>
            <a:r>
              <a:rPr lang="zh-TW" altLang="en-US" sz="2600" dirty="0">
                <a:latin typeface="標楷體" panose="03000509000000000000" pitchFamily="65" charset="-120"/>
                <a:ea typeface="標楷體" panose="03000509000000000000" pitchFamily="65" charset="-120"/>
              </a:rPr>
              <a:t>，所有屬大陸廠牌者，無論其原產地於我國、大陸地區或第三地區等，渠等產品均為限制之範圍</a:t>
            </a:r>
            <a:endParaRPr lang="en-US" altLang="zh-TW" sz="2600" dirty="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600" dirty="0">
                <a:latin typeface="標楷體" panose="03000509000000000000" pitchFamily="65" charset="-120"/>
                <a:ea typeface="標楷體" panose="03000509000000000000" pitchFamily="65" charset="-120"/>
              </a:rPr>
              <a:t>「</a:t>
            </a:r>
            <a:r>
              <a:rPr lang="zh-TW" altLang="en-US" sz="2600" dirty="0">
                <a:solidFill>
                  <a:srgbClr val="FF0000"/>
                </a:solidFill>
                <a:latin typeface="標楷體" panose="03000509000000000000" pitchFamily="65" charset="-120"/>
                <a:ea typeface="標楷體" panose="03000509000000000000" pitchFamily="65" charset="-120"/>
              </a:rPr>
              <a:t>資通訊產品</a:t>
            </a:r>
            <a:r>
              <a:rPr lang="zh-TW" altLang="en-US" sz="2600" dirty="0">
                <a:latin typeface="標楷體" panose="03000509000000000000" pitchFamily="65" charset="-120"/>
                <a:ea typeface="標楷體" panose="03000509000000000000" pitchFamily="65" charset="-120"/>
              </a:rPr>
              <a:t>」參考資通安全管理法第</a:t>
            </a:r>
            <a:r>
              <a:rPr lang="en-US" altLang="zh-TW" sz="2600" dirty="0">
                <a:latin typeface="標楷體" panose="03000509000000000000" pitchFamily="65" charset="-120"/>
                <a:ea typeface="標楷體" panose="03000509000000000000" pitchFamily="65" charset="-120"/>
              </a:rPr>
              <a:t>3</a:t>
            </a:r>
            <a:r>
              <a:rPr lang="zh-TW" altLang="en-US" sz="2600" dirty="0">
                <a:latin typeface="標楷體" panose="03000509000000000000" pitchFamily="65" charset="-120"/>
                <a:ea typeface="標楷體" panose="03000509000000000000" pitchFamily="65" charset="-120"/>
              </a:rPr>
              <a:t>條用詞定義，包含：</a:t>
            </a:r>
          </a:p>
          <a:p>
            <a:pPr marL="0" indent="0">
              <a:buNone/>
            </a:pPr>
            <a:r>
              <a:rPr lang="zh-TW" altLang="en-US" sz="2600" dirty="0">
                <a:solidFill>
                  <a:srgbClr val="FF0000"/>
                </a:solidFill>
                <a:latin typeface="標楷體" panose="03000509000000000000" pitchFamily="65" charset="-120"/>
                <a:ea typeface="標楷體" panose="03000509000000000000" pitchFamily="65" charset="-120"/>
              </a:rPr>
              <a:t>軟體</a:t>
            </a:r>
            <a:r>
              <a:rPr lang="zh-TW" altLang="en-US" sz="2600" dirty="0">
                <a:latin typeface="標楷體" panose="03000509000000000000" pitchFamily="65" charset="-120"/>
                <a:ea typeface="標楷體" panose="03000509000000000000" pitchFamily="65" charset="-120"/>
              </a:rPr>
              <a:t>：</a:t>
            </a:r>
            <a:endParaRPr lang="en-US" altLang="zh-TW" sz="2600" dirty="0">
              <a:latin typeface="標楷體" panose="03000509000000000000" pitchFamily="65" charset="-120"/>
              <a:ea typeface="標楷體" panose="03000509000000000000" pitchFamily="65" charset="-120"/>
            </a:endParaRPr>
          </a:p>
          <a:p>
            <a:pPr marL="0" indent="0">
              <a:buNone/>
            </a:pPr>
            <a:r>
              <a:rPr lang="zh-TW" altLang="en-US" sz="2600" dirty="0">
                <a:latin typeface="標楷體" panose="03000509000000000000" pitchFamily="65" charset="-120"/>
                <a:ea typeface="標楷體" panose="03000509000000000000" pitchFamily="65" charset="-120"/>
              </a:rPr>
              <a:t>資通系統，如例如應用軟體、系統軟體、開發工具、客製化套裝軟體、</a:t>
            </a:r>
            <a:r>
              <a:rPr lang="en-US" altLang="zh-TW" sz="2600" dirty="0">
                <a:latin typeface="標楷體" panose="03000509000000000000" pitchFamily="65" charset="-120"/>
                <a:ea typeface="標楷體" panose="03000509000000000000" pitchFamily="65" charset="-120"/>
              </a:rPr>
              <a:t>APP</a:t>
            </a:r>
            <a:r>
              <a:rPr lang="zh-TW" altLang="en-US" sz="2600" dirty="0">
                <a:latin typeface="標楷體" panose="03000509000000000000" pitchFamily="65" charset="-120"/>
                <a:ea typeface="標楷體" panose="03000509000000000000" pitchFamily="65" charset="-120"/>
              </a:rPr>
              <a:t>及電腦作業系統等</a:t>
            </a:r>
          </a:p>
          <a:p>
            <a:pPr marL="0" indent="0">
              <a:buNone/>
            </a:pPr>
            <a:r>
              <a:rPr lang="zh-TW" altLang="en-US" sz="2600" dirty="0">
                <a:solidFill>
                  <a:srgbClr val="FF0000"/>
                </a:solidFill>
                <a:latin typeface="標楷體" panose="03000509000000000000" pitchFamily="65" charset="-120"/>
                <a:ea typeface="標楷體" panose="03000509000000000000" pitchFamily="65" charset="-120"/>
              </a:rPr>
              <a:t>硬體</a:t>
            </a:r>
            <a:r>
              <a:rPr lang="zh-TW" altLang="en-US" sz="2600" dirty="0">
                <a:latin typeface="標楷體" panose="03000509000000000000" pitchFamily="65" charset="-120"/>
                <a:ea typeface="標楷體" panose="03000509000000000000" pitchFamily="65" charset="-120"/>
              </a:rPr>
              <a:t>：</a:t>
            </a:r>
            <a:endParaRPr lang="en-US" altLang="zh-TW" sz="2600" dirty="0">
              <a:latin typeface="標楷體" panose="03000509000000000000" pitchFamily="65" charset="-120"/>
              <a:ea typeface="標楷體" panose="03000509000000000000" pitchFamily="65" charset="-120"/>
            </a:endParaRPr>
          </a:p>
          <a:p>
            <a:pPr marL="0" indent="0">
              <a:buNone/>
            </a:pPr>
            <a:r>
              <a:rPr lang="zh-TW" altLang="en-US" sz="2600" dirty="0">
                <a:latin typeface="標楷體" panose="03000509000000000000" pitchFamily="65" charset="-120"/>
                <a:ea typeface="標楷體" panose="03000509000000000000" pitchFamily="65" charset="-120"/>
              </a:rPr>
              <a:t>包括具連網能力、資料處理或控制功能者皆屬廣義之資通訊設備，如個人電腦、伺服器、無人機、印表機、網路通訊設備及可攜式設備及物聯網設備等</a:t>
            </a:r>
          </a:p>
          <a:p>
            <a:pPr marL="0" indent="0">
              <a:buNone/>
            </a:pPr>
            <a:r>
              <a:rPr lang="zh-TW" altLang="en-US" sz="2600" dirty="0">
                <a:solidFill>
                  <a:srgbClr val="FF0000"/>
                </a:solidFill>
                <a:latin typeface="標楷體" panose="03000509000000000000" pitchFamily="65" charset="-120"/>
                <a:ea typeface="標楷體" panose="03000509000000000000" pitchFamily="65" charset="-120"/>
              </a:rPr>
              <a:t>服務</a:t>
            </a:r>
            <a:r>
              <a:rPr lang="zh-TW" altLang="en-US" sz="2600" dirty="0">
                <a:latin typeface="標楷體" panose="03000509000000000000" pitchFamily="65" charset="-120"/>
                <a:ea typeface="標楷體" panose="03000509000000000000" pitchFamily="65" charset="-120"/>
              </a:rPr>
              <a:t>：</a:t>
            </a:r>
            <a:endParaRPr lang="en-US" altLang="zh-TW" sz="2600" dirty="0">
              <a:latin typeface="標楷體" panose="03000509000000000000" pitchFamily="65" charset="-120"/>
              <a:ea typeface="標楷體" panose="03000509000000000000" pitchFamily="65" charset="-120"/>
            </a:endParaRPr>
          </a:p>
          <a:p>
            <a:pPr marL="0" indent="0">
              <a:buNone/>
            </a:pPr>
            <a:r>
              <a:rPr lang="zh-TW" altLang="en-US" sz="2600" dirty="0">
                <a:latin typeface="標楷體" panose="03000509000000000000" pitchFamily="65" charset="-120"/>
                <a:ea typeface="標楷體" panose="03000509000000000000" pitchFamily="65" charset="-120"/>
              </a:rPr>
              <a:t>資通服務，如客服服務及軟硬體資產維護服務等</a:t>
            </a:r>
          </a:p>
          <a:p>
            <a:endParaRPr lang="zh-TW" altLang="en-US" dirty="0"/>
          </a:p>
        </p:txBody>
      </p:sp>
    </p:spTree>
    <p:extLst>
      <p:ext uri="{BB962C8B-B14F-4D97-AF65-F5344CB8AC3E}">
        <p14:creationId xmlns:p14="http://schemas.microsoft.com/office/powerpoint/2010/main" val="93369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8699A46-DC0C-40EA-9F64-E9B38CAC33BB}"/>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常見中國廠牌</a:t>
            </a:r>
          </a:p>
        </p:txBody>
      </p:sp>
      <p:sp>
        <p:nvSpPr>
          <p:cNvPr id="3" name="內容版面配置區 2">
            <a:extLst>
              <a:ext uri="{FF2B5EF4-FFF2-40B4-BE49-F238E27FC236}">
                <a16:creationId xmlns:a16="http://schemas.microsoft.com/office/drawing/2014/main" id="{19DF28BC-C5B6-4539-A5D3-CDEE3CD32215}"/>
              </a:ext>
            </a:extLst>
          </p:cNvPr>
          <p:cNvSpPr>
            <a:spLocks noGrp="1"/>
          </p:cNvSpPr>
          <p:nvPr>
            <p:ph sz="half" idx="1"/>
          </p:nvPr>
        </p:nvSpPr>
        <p:spPr/>
        <p:txBody>
          <a:bodyPr>
            <a:normAutofit/>
          </a:bodyPr>
          <a:lstStyle/>
          <a:p>
            <a:r>
              <a:rPr lang="zh-TW" altLang="en-US" dirty="0"/>
              <a:t>海康威視</a:t>
            </a:r>
            <a:r>
              <a:rPr lang="en-US" altLang="zh-TW" dirty="0"/>
              <a:t>(Hikvision) </a:t>
            </a:r>
          </a:p>
          <a:p>
            <a:r>
              <a:rPr lang="zh-TW" altLang="en-US" dirty="0"/>
              <a:t>華為</a:t>
            </a:r>
            <a:r>
              <a:rPr lang="en-US" altLang="zh-TW" dirty="0"/>
              <a:t>(Huawei) </a:t>
            </a:r>
          </a:p>
          <a:p>
            <a:r>
              <a:rPr lang="zh-TW" altLang="en-US" dirty="0"/>
              <a:t>大疆</a:t>
            </a:r>
            <a:r>
              <a:rPr lang="en-US" altLang="zh-TW" dirty="0"/>
              <a:t>(DJI) </a:t>
            </a:r>
          </a:p>
          <a:p>
            <a:r>
              <a:rPr lang="zh-TW" altLang="en-US" dirty="0"/>
              <a:t>歐家控股</a:t>
            </a:r>
            <a:r>
              <a:rPr lang="en-US" altLang="zh-TW" dirty="0"/>
              <a:t>(OPPO) </a:t>
            </a:r>
          </a:p>
          <a:p>
            <a:r>
              <a:rPr lang="zh-TW" altLang="en-US" dirty="0"/>
              <a:t>普聯（</a:t>
            </a:r>
            <a:r>
              <a:rPr lang="en-US" altLang="zh-TW" dirty="0"/>
              <a:t>TP-Link</a:t>
            </a:r>
            <a:r>
              <a:rPr lang="zh-TW" altLang="en-US" dirty="0"/>
              <a:t>） </a:t>
            </a:r>
            <a:endParaRPr lang="en-US" altLang="zh-TW" dirty="0"/>
          </a:p>
          <a:p>
            <a:r>
              <a:rPr lang="zh-TW" altLang="en-US" dirty="0"/>
              <a:t>小米</a:t>
            </a:r>
            <a:r>
              <a:rPr lang="en-US" altLang="zh-TW" dirty="0"/>
              <a:t>(MI) </a:t>
            </a:r>
          </a:p>
          <a:p>
            <a:r>
              <a:rPr lang="zh-TW" altLang="en-US" dirty="0"/>
              <a:t>大華</a:t>
            </a:r>
            <a:r>
              <a:rPr lang="en-US" altLang="zh-TW" dirty="0"/>
              <a:t>(</a:t>
            </a:r>
            <a:r>
              <a:rPr lang="en-US" altLang="zh-TW" dirty="0" err="1"/>
              <a:t>Dahua</a:t>
            </a:r>
            <a:r>
              <a:rPr lang="en-US" altLang="zh-TW" dirty="0"/>
              <a:t>)</a:t>
            </a:r>
          </a:p>
          <a:p>
            <a:r>
              <a:rPr lang="zh-TW" altLang="en-US" dirty="0"/>
              <a:t>中興通訊 </a:t>
            </a:r>
            <a:endParaRPr lang="en-US" altLang="zh-TW" dirty="0"/>
          </a:p>
          <a:p>
            <a:endParaRPr lang="zh-TW" altLang="en-US" dirty="0"/>
          </a:p>
        </p:txBody>
      </p:sp>
      <p:sp>
        <p:nvSpPr>
          <p:cNvPr id="4" name="內容版面配置區 3">
            <a:extLst>
              <a:ext uri="{FF2B5EF4-FFF2-40B4-BE49-F238E27FC236}">
                <a16:creationId xmlns:a16="http://schemas.microsoft.com/office/drawing/2014/main" id="{635299F3-3705-4F92-835A-5A3F75D1D07A}"/>
              </a:ext>
            </a:extLst>
          </p:cNvPr>
          <p:cNvSpPr>
            <a:spLocks noGrp="1"/>
          </p:cNvSpPr>
          <p:nvPr>
            <p:ph sz="half" idx="2"/>
          </p:nvPr>
        </p:nvSpPr>
        <p:spPr/>
        <p:txBody>
          <a:bodyPr>
            <a:normAutofit/>
          </a:bodyPr>
          <a:lstStyle/>
          <a:p>
            <a:r>
              <a:rPr lang="zh-TW" altLang="en-US" dirty="0"/>
              <a:t>海信</a:t>
            </a:r>
            <a:r>
              <a:rPr lang="en-US" altLang="zh-TW" dirty="0"/>
              <a:t>(Hisense) </a:t>
            </a:r>
          </a:p>
          <a:p>
            <a:r>
              <a:rPr lang="en-US" altLang="zh-TW" dirty="0"/>
              <a:t>vivo </a:t>
            </a:r>
          </a:p>
          <a:p>
            <a:r>
              <a:rPr lang="zh-TW" altLang="en-US" dirty="0"/>
              <a:t>魅族</a:t>
            </a:r>
            <a:r>
              <a:rPr lang="en-US" altLang="zh-TW" dirty="0"/>
              <a:t>(MEIZU)</a:t>
            </a:r>
          </a:p>
          <a:p>
            <a:r>
              <a:rPr lang="zh-TW" altLang="en-US" dirty="0"/>
              <a:t>努比亞</a:t>
            </a:r>
            <a:r>
              <a:rPr lang="en-US" altLang="zh-TW" dirty="0"/>
              <a:t>(Nubia) </a:t>
            </a:r>
          </a:p>
          <a:p>
            <a:r>
              <a:rPr lang="zh-TW" altLang="en-US" dirty="0"/>
              <a:t>真我</a:t>
            </a:r>
            <a:r>
              <a:rPr lang="en-US" altLang="zh-TW" dirty="0"/>
              <a:t>(REALME) </a:t>
            </a:r>
          </a:p>
          <a:p>
            <a:r>
              <a:rPr lang="en-US" altLang="zh-TW" dirty="0"/>
              <a:t>TOTOLINK </a:t>
            </a:r>
          </a:p>
          <a:p>
            <a:r>
              <a:rPr lang="zh-TW" altLang="en-US" dirty="0"/>
              <a:t>騰達</a:t>
            </a:r>
            <a:r>
              <a:rPr lang="en-US" altLang="zh-TW" dirty="0"/>
              <a:t>(Tenda) </a:t>
            </a:r>
          </a:p>
          <a:p>
            <a:r>
              <a:rPr lang="en-US" altLang="zh-TW" dirty="0" err="1"/>
              <a:t>Foscam</a:t>
            </a:r>
            <a:endParaRPr lang="zh-TW" altLang="en-US" dirty="0"/>
          </a:p>
        </p:txBody>
      </p:sp>
    </p:spTree>
    <p:extLst>
      <p:ext uri="{BB962C8B-B14F-4D97-AF65-F5344CB8AC3E}">
        <p14:creationId xmlns:p14="http://schemas.microsoft.com/office/powerpoint/2010/main" val="1861508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CAC14C1-C28D-4781-BADE-712F72A3D5A2}"/>
              </a:ext>
            </a:extLst>
          </p:cNvPr>
          <p:cNvSpPr>
            <a:spLocks noGrp="1"/>
          </p:cNvSpPr>
          <p:nvPr>
            <p:ph type="title"/>
          </p:nvPr>
        </p:nvSpPr>
        <p:spPr/>
        <p:txBody>
          <a:bodyPr/>
          <a:lstStyle/>
          <a:p>
            <a:endParaRPr lang="zh-TW" altLang="en-US" dirty="0"/>
          </a:p>
        </p:txBody>
      </p:sp>
      <p:pic>
        <p:nvPicPr>
          <p:cNvPr id="4" name="內容版面配置區 3">
            <a:extLst>
              <a:ext uri="{FF2B5EF4-FFF2-40B4-BE49-F238E27FC236}">
                <a16:creationId xmlns:a16="http://schemas.microsoft.com/office/drawing/2014/main" id="{EC4FE824-8C32-429E-9988-E1CF956B9E2B}"/>
              </a:ext>
            </a:extLst>
          </p:cNvPr>
          <p:cNvPicPr>
            <a:picLocks noGrp="1" noChangeAspect="1"/>
          </p:cNvPicPr>
          <p:nvPr>
            <p:ph idx="1"/>
          </p:nvPr>
        </p:nvPicPr>
        <p:blipFill rotWithShape="1">
          <a:blip r:embed="rId2"/>
          <a:srcRect l="3568" t="-12931" r="7575" b="12931"/>
          <a:stretch/>
        </p:blipFill>
        <p:spPr>
          <a:xfrm>
            <a:off x="364084" y="609600"/>
            <a:ext cx="8415831" cy="4227311"/>
          </a:xfrm>
          <a:prstGeom prst="rect">
            <a:avLst/>
          </a:prstGeom>
        </p:spPr>
      </p:pic>
    </p:spTree>
    <p:extLst>
      <p:ext uri="{BB962C8B-B14F-4D97-AF65-F5344CB8AC3E}">
        <p14:creationId xmlns:p14="http://schemas.microsoft.com/office/powerpoint/2010/main" val="3814440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419B966-ADC4-46A3-8245-2B35A946A55F}"/>
              </a:ext>
            </a:extLst>
          </p:cNvPr>
          <p:cNvSpPr>
            <a:spLocks noGrp="1"/>
          </p:cNvSpPr>
          <p:nvPr>
            <p:ph type="ctrTitle"/>
          </p:nvPr>
        </p:nvSpPr>
        <p:spPr/>
        <p:txBody>
          <a:bodyPr/>
          <a:lstStyle/>
          <a:p>
            <a:pPr algn="ctr"/>
            <a:r>
              <a:rPr lang="zh-TW" altLang="en-US" dirty="0"/>
              <a:t>謝謝聆聽</a:t>
            </a:r>
          </a:p>
        </p:txBody>
      </p:sp>
    </p:spTree>
    <p:extLst>
      <p:ext uri="{BB962C8B-B14F-4D97-AF65-F5344CB8AC3E}">
        <p14:creationId xmlns:p14="http://schemas.microsoft.com/office/powerpoint/2010/main" val="3455355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BBC079-F380-4E86-BFD8-6F31F1BFC99F}"/>
              </a:ext>
            </a:extLst>
          </p:cNvPr>
          <p:cNvSpPr>
            <a:spLocks noGrp="1"/>
          </p:cNvSpPr>
          <p:nvPr>
            <p:ph type="ctrTitle"/>
          </p:nvPr>
        </p:nvSpPr>
        <p:spPr/>
        <p:txBody>
          <a:bodyPr>
            <a:normAutofit fontScale="90000"/>
          </a:bodyPr>
          <a:lstStyle/>
          <a:p>
            <a:br>
              <a:rPr lang="en-US" altLang="zh-TW" dirty="0"/>
            </a:br>
            <a:br>
              <a:rPr lang="en-US" altLang="zh-TW" dirty="0"/>
            </a:br>
            <a:br>
              <a:rPr lang="en-US" altLang="zh-TW" dirty="0"/>
            </a:br>
            <a:br>
              <a:rPr lang="en-US" altLang="zh-TW" dirty="0"/>
            </a:br>
            <a:r>
              <a:rPr lang="zh-TW" altLang="en-US" dirty="0">
                <a:latin typeface="標楷體" panose="03000509000000000000" pitchFamily="65" charset="-120"/>
                <a:ea typeface="標楷體" panose="03000509000000000000" pitchFamily="65" charset="-120"/>
              </a:rPr>
              <a:t>資訊財產盤點作業</a:t>
            </a:r>
            <a:r>
              <a:rPr lang="en-US" altLang="zh-TW" sz="1300" dirty="0">
                <a:latin typeface="標楷體" panose="03000509000000000000" pitchFamily="65" charset="-120"/>
                <a:ea typeface="標楷體" panose="03000509000000000000" pitchFamily="65" charset="-120"/>
              </a:rPr>
              <a:t>(B5)</a:t>
            </a:r>
            <a:endParaRPr lang="zh-TW" altLang="en-US" sz="13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212435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A5CA90F-F631-46B3-ACE5-A693DC5F683C}"/>
              </a:ext>
            </a:extLst>
          </p:cNvPr>
          <p:cNvSpPr>
            <a:spLocks noGrp="1"/>
          </p:cNvSpPr>
          <p:nvPr>
            <p:ph type="title"/>
          </p:nvPr>
        </p:nvSpPr>
        <p:spPr/>
        <p:txBody>
          <a:bodyPr/>
          <a:lstStyle/>
          <a:p>
            <a:r>
              <a:rPr lang="zh-TW" altLang="en-US" dirty="0">
                <a:latin typeface="標楷體" panose="03000509000000000000" pitchFamily="65" charset="-120"/>
                <a:ea typeface="標楷體" panose="03000509000000000000" pitchFamily="65" charset="-120"/>
              </a:rPr>
              <a:t>大綱</a:t>
            </a:r>
            <a:r>
              <a:rPr lang="en-US" altLang="zh-TW" sz="2000" dirty="0">
                <a:latin typeface="標楷體" panose="03000509000000000000" pitchFamily="65" charset="-120"/>
                <a:ea typeface="標楷體" panose="03000509000000000000" pitchFamily="65" charset="-120"/>
              </a:rPr>
              <a:t>(B5)</a:t>
            </a:r>
            <a:endParaRPr lang="zh-TW" altLang="en-US" sz="2000" dirty="0">
              <a:latin typeface="標楷體" panose="03000509000000000000" pitchFamily="65" charset="-120"/>
              <a:ea typeface="標楷體" panose="03000509000000000000" pitchFamily="65" charset="-120"/>
            </a:endParaRPr>
          </a:p>
        </p:txBody>
      </p:sp>
      <p:sp>
        <p:nvSpPr>
          <p:cNvPr id="3" name="內容版面配置區 2">
            <a:extLst>
              <a:ext uri="{FF2B5EF4-FFF2-40B4-BE49-F238E27FC236}">
                <a16:creationId xmlns:a16="http://schemas.microsoft.com/office/drawing/2014/main" id="{44CE0B4A-89D6-4BA8-B0C0-43C9A30327CA}"/>
              </a:ext>
            </a:extLst>
          </p:cNvPr>
          <p:cNvSpPr>
            <a:spLocks noGrp="1"/>
          </p:cNvSpPr>
          <p:nvPr>
            <p:ph idx="1"/>
          </p:nvPr>
        </p:nvSpPr>
        <p:spPr/>
        <p:txBody>
          <a:bodyPr/>
          <a:lstStyle/>
          <a:p>
            <a:pPr>
              <a:buFont typeface="Wingdings" panose="05000000000000000000" pitchFamily="2" charset="2"/>
              <a:buChar char="p"/>
            </a:pPr>
            <a:endParaRPr lang="en-US" altLang="zh-TW" dirty="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400" dirty="0">
                <a:latin typeface="標楷體" panose="03000509000000000000" pitchFamily="65" charset="-120"/>
                <a:ea typeface="標楷體" panose="03000509000000000000" pitchFamily="65" charset="-120"/>
              </a:rPr>
              <a:t>風險評鑑彙整</a:t>
            </a:r>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400" dirty="0">
                <a:latin typeface="標楷體" panose="03000509000000000000" pitchFamily="65" charset="-120"/>
                <a:ea typeface="標楷體" panose="03000509000000000000" pitchFamily="65" charset="-120"/>
              </a:rPr>
              <a:t>高風險處理計畫</a:t>
            </a:r>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400" dirty="0">
                <a:latin typeface="標楷體" panose="03000509000000000000" pitchFamily="65" charset="-120"/>
                <a:ea typeface="標楷體" panose="03000509000000000000" pitchFamily="65" charset="-120"/>
              </a:rPr>
              <a:t>物聯網</a:t>
            </a:r>
            <a:r>
              <a:rPr lang="en-US" altLang="zh-TW" sz="2400" dirty="0">
                <a:latin typeface="標楷體" panose="03000509000000000000" pitchFamily="65" charset="-120"/>
                <a:ea typeface="標楷體" panose="03000509000000000000" pitchFamily="65" charset="-120"/>
              </a:rPr>
              <a:t>(IoT)</a:t>
            </a:r>
            <a:r>
              <a:rPr lang="zh-TW" altLang="en-US" sz="2400" dirty="0">
                <a:latin typeface="標楷體" panose="03000509000000000000" pitchFamily="65" charset="-120"/>
                <a:ea typeface="標楷體" panose="03000509000000000000" pitchFamily="65" charset="-120"/>
              </a:rPr>
              <a:t>設備</a:t>
            </a:r>
            <a:endParaRPr lang="en-US" altLang="zh-TW" sz="2400" dirty="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zh-TW" altLang="en-US" sz="2400" dirty="0">
                <a:latin typeface="標楷體" panose="03000509000000000000" pitchFamily="65" charset="-120"/>
                <a:ea typeface="標楷體" panose="03000509000000000000" pitchFamily="65" charset="-120"/>
              </a:rPr>
              <a:t>中國資通產品</a:t>
            </a:r>
            <a:endParaRPr lang="en-US" altLang="zh-TW" sz="2400" dirty="0">
              <a:latin typeface="標楷體" panose="03000509000000000000" pitchFamily="65" charset="-120"/>
              <a:ea typeface="標楷體" panose="03000509000000000000" pitchFamily="65" charset="-120"/>
            </a:endParaRPr>
          </a:p>
          <a:p>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326209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BA02470C-A01A-4DBB-80FA-4335584AE1CF}"/>
              </a:ext>
            </a:extLst>
          </p:cNvPr>
          <p:cNvSpPr>
            <a:spLocks noGrp="1"/>
          </p:cNvSpPr>
          <p:nvPr>
            <p:ph idx="1"/>
          </p:nvPr>
        </p:nvSpPr>
        <p:spPr>
          <a:xfrm>
            <a:off x="609599" y="184936"/>
            <a:ext cx="6347714" cy="5856428"/>
          </a:xfrm>
        </p:spPr>
        <p:txBody>
          <a:bodyPr>
            <a:normAutofit/>
          </a:bodyPr>
          <a:lstStyle/>
          <a:p>
            <a:r>
              <a:rPr lang="en-US" altLang="zh-TW" dirty="0"/>
              <a:t>5.2.4</a:t>
            </a:r>
            <a:r>
              <a:rPr lang="zh-TW" altLang="en-US" dirty="0"/>
              <a:t>可接受風險值的決定</a:t>
            </a:r>
          </a:p>
          <a:p>
            <a:r>
              <a:rPr lang="en-US" altLang="zh-TW" dirty="0"/>
              <a:t>5.2.4.1.</a:t>
            </a:r>
            <a:r>
              <a:rPr lang="zh-TW" altLang="en-US" dirty="0">
                <a:solidFill>
                  <a:srgbClr val="FF0000"/>
                </a:solidFill>
              </a:rPr>
              <a:t>決定可接受風險準則</a:t>
            </a:r>
            <a:r>
              <a:rPr lang="zh-TW" altLang="en-US" dirty="0"/>
              <a:t>：訂出可接受風險準則，包含適法性與其他相關依據等，以及排序後選定可接受之準則，</a:t>
            </a:r>
            <a:r>
              <a:rPr lang="zh-TW" altLang="en-US" dirty="0">
                <a:solidFill>
                  <a:srgbClr val="FF0000"/>
                </a:solidFill>
              </a:rPr>
              <a:t>需由「資安小組」提報「資安暨個資保護委員會」執行秘書核定。</a:t>
            </a:r>
          </a:p>
          <a:p>
            <a:r>
              <a:rPr lang="en-US" altLang="zh-TW" dirty="0"/>
              <a:t>5.2.4.2.</a:t>
            </a:r>
            <a:r>
              <a:rPr lang="zh-TW" altLang="en-US" dirty="0"/>
              <a:t>資訊資產之可接受風險值，需經流程</a:t>
            </a:r>
            <a:r>
              <a:rPr lang="en-US" altLang="zh-TW" dirty="0"/>
              <a:t>/</a:t>
            </a:r>
            <a:r>
              <a:rPr lang="zh-TW" altLang="en-US" dirty="0"/>
              <a:t>系統主管人員審核，並由「資安小組」提交「資安暨個資保護委員會」執行秘書審核。</a:t>
            </a:r>
          </a:p>
          <a:p>
            <a:r>
              <a:rPr lang="en-US" altLang="zh-TW" dirty="0"/>
              <a:t>5.2.4.3.</a:t>
            </a:r>
            <a:r>
              <a:rPr lang="zh-TW" altLang="en-US" dirty="0"/>
              <a:t>「</a:t>
            </a:r>
            <a:r>
              <a:rPr lang="zh-TW" altLang="en-US" dirty="0">
                <a:solidFill>
                  <a:srgbClr val="FF0000"/>
                </a:solidFill>
              </a:rPr>
              <a:t>資安小組</a:t>
            </a:r>
            <a:r>
              <a:rPr lang="zh-TW" altLang="en-US" dirty="0"/>
              <a:t>」應針對</a:t>
            </a:r>
            <a:r>
              <a:rPr lang="zh-TW" altLang="en-US" dirty="0">
                <a:solidFill>
                  <a:srgbClr val="FF0000"/>
                </a:solidFill>
              </a:rPr>
              <a:t>高於可接受風險值項目</a:t>
            </a:r>
            <a:r>
              <a:rPr lang="zh-TW" altLang="en-US" dirty="0"/>
              <a:t>，</a:t>
            </a:r>
            <a:r>
              <a:rPr lang="zh-TW" altLang="en-US" dirty="0">
                <a:solidFill>
                  <a:srgbClr val="FF0000"/>
                </a:solidFill>
              </a:rPr>
              <a:t>產出</a:t>
            </a:r>
            <a:r>
              <a:rPr lang="zh-TW" altLang="en-US" dirty="0"/>
              <a:t>「</a:t>
            </a:r>
            <a:r>
              <a:rPr lang="zh-TW" altLang="en-US" dirty="0">
                <a:solidFill>
                  <a:srgbClr val="FF0000"/>
                </a:solidFill>
              </a:rPr>
              <a:t>風險評鑑彙整表</a:t>
            </a:r>
            <a:r>
              <a:rPr lang="zh-TW" altLang="en-US" dirty="0"/>
              <a:t>」作為風險管理之依據。</a:t>
            </a:r>
          </a:p>
          <a:p>
            <a:r>
              <a:rPr lang="en-US" altLang="zh-TW" dirty="0"/>
              <a:t>5.2.5</a:t>
            </a:r>
            <a:r>
              <a:rPr lang="zh-TW" altLang="en-US" dirty="0"/>
              <a:t>選擇控制措施</a:t>
            </a:r>
          </a:p>
          <a:p>
            <a:r>
              <a:rPr lang="en-US" altLang="zh-TW" dirty="0"/>
              <a:t>5.2.5.1.</a:t>
            </a:r>
            <a:r>
              <a:rPr lang="zh-TW" altLang="en-US" dirty="0">
                <a:solidFill>
                  <a:srgbClr val="FF0000"/>
                </a:solidFill>
              </a:rPr>
              <a:t>超出可接受風險值之項目，</a:t>
            </a:r>
            <a:r>
              <a:rPr lang="zh-TW" altLang="en-US" dirty="0">
                <a:solidFill>
                  <a:schemeClr val="tx1"/>
                </a:solidFill>
              </a:rPr>
              <a:t>應選</a:t>
            </a:r>
            <a:r>
              <a:rPr lang="zh-TW" altLang="en-US" dirty="0">
                <a:solidFill>
                  <a:srgbClr val="FF0000"/>
                </a:solidFill>
              </a:rPr>
              <a:t>擇適當之控管措施，並產出「風險處理計畫表」</a:t>
            </a:r>
            <a:r>
              <a:rPr lang="zh-TW" altLang="en-US" dirty="0"/>
              <a:t>，說明風險控管措施之執行辦法。</a:t>
            </a:r>
          </a:p>
          <a:p>
            <a:endParaRPr lang="zh-TW" altLang="en-US" dirty="0"/>
          </a:p>
        </p:txBody>
      </p:sp>
    </p:spTree>
    <p:extLst>
      <p:ext uri="{BB962C8B-B14F-4D97-AF65-F5344CB8AC3E}">
        <p14:creationId xmlns:p14="http://schemas.microsoft.com/office/powerpoint/2010/main" val="2202755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41E7DB41-27CD-42D6-BABA-3E8C27B67970}"/>
              </a:ext>
            </a:extLst>
          </p:cNvPr>
          <p:cNvSpPr>
            <a:spLocks noGrp="1"/>
          </p:cNvSpPr>
          <p:nvPr>
            <p:ph idx="1"/>
          </p:nvPr>
        </p:nvSpPr>
        <p:spPr>
          <a:xfrm>
            <a:off x="609599" y="215758"/>
            <a:ext cx="6347714" cy="5825606"/>
          </a:xfrm>
        </p:spPr>
        <p:txBody>
          <a:bodyPr>
            <a:normAutofit/>
          </a:bodyPr>
          <a:lstStyle/>
          <a:p>
            <a:r>
              <a:rPr lang="en-US" altLang="zh-TW" dirty="0"/>
              <a:t>5.2.5.2.</a:t>
            </a:r>
            <a:r>
              <a:rPr lang="zh-TW" altLang="en-US" dirty="0"/>
              <a:t>考量「風險處理計畫表」所提之各項降低風險方式以預估在特定風險控制項目實施後，該控制項對其標的風險項目可能達成的效果並預估在實施風險控制措施後原風險項目的殘餘風險。</a:t>
            </a:r>
          </a:p>
          <a:p>
            <a:r>
              <a:rPr lang="en-US" altLang="zh-TW" dirty="0"/>
              <a:t>5.2.5.3.</a:t>
            </a:r>
            <a:r>
              <a:rPr lang="zh-TW" altLang="en-US" dirty="0"/>
              <a:t>「風險處理計畫表」與其殘餘風險，需經流程</a:t>
            </a:r>
            <a:r>
              <a:rPr lang="en-US" altLang="zh-TW" dirty="0"/>
              <a:t>/</a:t>
            </a:r>
            <a:r>
              <a:rPr lang="zh-TW" altLang="en-US" dirty="0"/>
              <a:t>系統主管人員審核，並提交「資安暨個資保護委員會」執行秘書審核後列入追蹤管理程序。</a:t>
            </a:r>
          </a:p>
          <a:p>
            <a:r>
              <a:rPr lang="en-US" altLang="zh-TW" dirty="0"/>
              <a:t>5.2.5.4.</a:t>
            </a:r>
            <a:r>
              <a:rPr lang="zh-TW" altLang="en-US" dirty="0"/>
              <a:t>「資安小組」依據風險控管措施評估是否新增或修訂「適用聲明書」。</a:t>
            </a:r>
          </a:p>
          <a:p>
            <a:r>
              <a:rPr lang="en-US" altLang="zh-TW" dirty="0"/>
              <a:t>5.2.6</a:t>
            </a:r>
            <a:r>
              <a:rPr lang="zh-TW" altLang="en-US" dirty="0"/>
              <a:t>風險改善狀況的後續追蹤</a:t>
            </a:r>
          </a:p>
          <a:p>
            <a:r>
              <a:rPr lang="en-US" altLang="zh-TW" dirty="0"/>
              <a:t>5.2.6.1.</a:t>
            </a:r>
            <a:r>
              <a:rPr lang="zh-TW" altLang="en-US" dirty="0">
                <a:solidFill>
                  <a:srgbClr val="FF0000"/>
                </a:solidFill>
              </a:rPr>
              <a:t>「資安小組」應針對「風險處理計畫表」彙整控管，持續追蹤至完成改善為止</a:t>
            </a:r>
            <a:r>
              <a:rPr lang="zh-TW" altLang="en-US" dirty="0"/>
              <a:t>。</a:t>
            </a:r>
          </a:p>
          <a:p>
            <a:r>
              <a:rPr lang="en-US" altLang="zh-TW" dirty="0"/>
              <a:t>5.2.6.2.</a:t>
            </a:r>
            <a:r>
              <a:rPr lang="zh-TW" altLang="en-US" dirty="0"/>
              <a:t>「資安小組」應針對「風險處理計畫表」各項措施建立有效性量測指標，並納入「有效性監測表」量測項目中。</a:t>
            </a:r>
          </a:p>
          <a:p>
            <a:r>
              <a:rPr lang="en-US" altLang="zh-TW" dirty="0"/>
              <a:t>5.2.6.3.</a:t>
            </a:r>
            <a:r>
              <a:rPr lang="zh-TW" altLang="en-US" dirty="0"/>
              <a:t>各項風險改善措施完成後，應配合定期風險評鑑確認其威脅弱點程度，以確保相關改善措施的有效性。</a:t>
            </a:r>
          </a:p>
          <a:p>
            <a:endParaRPr lang="zh-TW" altLang="en-US" dirty="0"/>
          </a:p>
        </p:txBody>
      </p:sp>
    </p:spTree>
    <p:extLst>
      <p:ext uri="{BB962C8B-B14F-4D97-AF65-F5344CB8AC3E}">
        <p14:creationId xmlns:p14="http://schemas.microsoft.com/office/powerpoint/2010/main" val="4018549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F87052A0-D9EE-4BFA-9556-13734B77C860}"/>
              </a:ext>
            </a:extLst>
          </p:cNvPr>
          <p:cNvSpPr>
            <a:spLocks noGrp="1"/>
          </p:cNvSpPr>
          <p:nvPr>
            <p:ph idx="1"/>
          </p:nvPr>
        </p:nvSpPr>
        <p:spPr>
          <a:xfrm>
            <a:off x="609599" y="256854"/>
            <a:ext cx="6347714" cy="5784509"/>
          </a:xfrm>
        </p:spPr>
        <p:txBody>
          <a:bodyPr/>
          <a:lstStyle/>
          <a:p>
            <a:r>
              <a:rPr lang="en-US" altLang="zh-TW" dirty="0"/>
              <a:t>5.3</a:t>
            </a:r>
            <a:r>
              <a:rPr lang="zh-TW" altLang="en-US" dirty="0"/>
              <a:t>覆核</a:t>
            </a:r>
          </a:p>
          <a:p>
            <a:r>
              <a:rPr lang="en-US" altLang="zh-TW" dirty="0"/>
              <a:t>5.3.1</a:t>
            </a:r>
            <a:r>
              <a:rPr lang="zh-TW" altLang="en-US" dirty="0"/>
              <a:t>監控</a:t>
            </a:r>
          </a:p>
          <a:p>
            <a:pPr marL="0" indent="0">
              <a:buNone/>
            </a:pPr>
            <a:r>
              <a:rPr lang="en-US" altLang="zh-TW" dirty="0"/>
              <a:t>	</a:t>
            </a:r>
            <a:r>
              <a:rPr lang="zh-TW" altLang="en-US" dirty="0"/>
              <a:t>控制措施的實施必須建立相對應的指標或紀錄，以反應</a:t>
            </a:r>
            <a:r>
              <a:rPr lang="en-US" altLang="zh-TW" dirty="0"/>
              <a:t>	</a:t>
            </a:r>
            <a:r>
              <a:rPr lang="zh-TW" altLang="en-US" dirty="0"/>
              <a:t>出控制措施實施的狀況及成效，便於管理階層及相關人</a:t>
            </a:r>
            <a:r>
              <a:rPr lang="en-US" altLang="zh-TW" dirty="0"/>
              <a:t>	</a:t>
            </a:r>
            <a:r>
              <a:rPr lang="zh-TW" altLang="en-US" dirty="0"/>
              <a:t>員做定期或不定期審視。</a:t>
            </a:r>
          </a:p>
          <a:p>
            <a:r>
              <a:rPr lang="en-US" altLang="zh-TW" dirty="0"/>
              <a:t>5.3.2</a:t>
            </a:r>
            <a:r>
              <a:rPr lang="zh-TW" altLang="en-US" dirty="0"/>
              <a:t>持續改善</a:t>
            </a:r>
          </a:p>
          <a:p>
            <a:pPr marL="0" indent="0">
              <a:buNone/>
            </a:pPr>
            <a:r>
              <a:rPr lang="zh-TW" altLang="en-US" dirty="0"/>
              <a:t> </a:t>
            </a:r>
            <a:r>
              <a:rPr lang="en-US" altLang="zh-TW" dirty="0"/>
              <a:t>	</a:t>
            </a:r>
            <a:r>
              <a:rPr lang="zh-TW" altLang="en-US" dirty="0"/>
              <a:t>為保持本風險評鑑方法之有效性與適用性，「資安小組」</a:t>
            </a:r>
            <a:r>
              <a:rPr lang="en-US" altLang="zh-TW" dirty="0"/>
              <a:t>	</a:t>
            </a:r>
            <a:r>
              <a:rPr lang="zh-TW" altLang="en-US" dirty="0"/>
              <a:t>得定期檢討可接受風險值與「風險評鑑彙整表」之項目。</a:t>
            </a:r>
            <a:r>
              <a:rPr lang="en-US" altLang="zh-TW" dirty="0"/>
              <a:t>	</a:t>
            </a:r>
            <a:r>
              <a:rPr lang="zh-TW" altLang="en-US" dirty="0"/>
              <a:t>以期確保資訊資產均處於最佳保護之下，提供持續不中</a:t>
            </a:r>
            <a:r>
              <a:rPr lang="en-US" altLang="zh-TW" dirty="0"/>
              <a:t>	</a:t>
            </a:r>
            <a:r>
              <a:rPr lang="zh-TW" altLang="en-US" dirty="0"/>
              <a:t>斷的營運。</a:t>
            </a:r>
          </a:p>
          <a:p>
            <a:endParaRPr lang="zh-TW" altLang="en-US" dirty="0"/>
          </a:p>
        </p:txBody>
      </p:sp>
    </p:spTree>
    <p:extLst>
      <p:ext uri="{BB962C8B-B14F-4D97-AF65-F5344CB8AC3E}">
        <p14:creationId xmlns:p14="http://schemas.microsoft.com/office/powerpoint/2010/main" val="1614734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5EB125F-5D13-4E9C-B0F7-7ED73AF9CA8E}"/>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A9B353F7-B811-4AFF-983E-EE6A7337D6EB}"/>
              </a:ext>
            </a:extLst>
          </p:cNvPr>
          <p:cNvSpPr>
            <a:spLocks noGrp="1"/>
          </p:cNvSpPr>
          <p:nvPr>
            <p:ph idx="1"/>
          </p:nvPr>
        </p:nvSpPr>
        <p:spPr/>
        <p:txBody>
          <a:bodyPr/>
          <a:lstStyle/>
          <a:p>
            <a:endParaRPr lang="zh-TW" altLang="en-US" dirty="0"/>
          </a:p>
        </p:txBody>
      </p:sp>
      <p:pic>
        <p:nvPicPr>
          <p:cNvPr id="4" name="圖片 3">
            <a:extLst>
              <a:ext uri="{FF2B5EF4-FFF2-40B4-BE49-F238E27FC236}">
                <a16:creationId xmlns:a16="http://schemas.microsoft.com/office/drawing/2014/main" id="{E5AC3FBB-618A-4937-BA09-8D7466300090}"/>
              </a:ext>
            </a:extLst>
          </p:cNvPr>
          <p:cNvPicPr>
            <a:picLocks noChangeAspect="1"/>
          </p:cNvPicPr>
          <p:nvPr/>
        </p:nvPicPr>
        <p:blipFill>
          <a:blip r:embed="rId3"/>
          <a:stretch>
            <a:fillRect/>
          </a:stretch>
        </p:blipFill>
        <p:spPr>
          <a:xfrm>
            <a:off x="244404" y="216590"/>
            <a:ext cx="8584657" cy="6031809"/>
          </a:xfrm>
          <a:prstGeom prst="rect">
            <a:avLst/>
          </a:prstGeom>
        </p:spPr>
      </p:pic>
    </p:spTree>
    <p:extLst>
      <p:ext uri="{BB962C8B-B14F-4D97-AF65-F5344CB8AC3E}">
        <p14:creationId xmlns:p14="http://schemas.microsoft.com/office/powerpoint/2010/main" val="2262465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FFEEF26-AD70-47AA-A66C-B064C9F8A48E}"/>
              </a:ext>
            </a:extLst>
          </p:cNvPr>
          <p:cNvSpPr>
            <a:spLocks noGrp="1"/>
          </p:cNvSpPr>
          <p:nvPr>
            <p:ph type="title"/>
          </p:nvPr>
        </p:nvSpPr>
        <p:spPr/>
        <p:txBody>
          <a:bodyPr/>
          <a:lstStyle/>
          <a:p>
            <a:pPr algn="ctr"/>
            <a:endParaRPr lang="zh-TW" altLang="en-US" dirty="0"/>
          </a:p>
        </p:txBody>
      </p:sp>
      <p:sp>
        <p:nvSpPr>
          <p:cNvPr id="3" name="內容版面配置區 2">
            <a:extLst>
              <a:ext uri="{FF2B5EF4-FFF2-40B4-BE49-F238E27FC236}">
                <a16:creationId xmlns:a16="http://schemas.microsoft.com/office/drawing/2014/main" id="{0C250F2F-E846-41AF-B591-88627505BB55}"/>
              </a:ext>
            </a:extLst>
          </p:cNvPr>
          <p:cNvSpPr>
            <a:spLocks noGrp="1"/>
          </p:cNvSpPr>
          <p:nvPr>
            <p:ph idx="1"/>
          </p:nvPr>
        </p:nvSpPr>
        <p:spPr/>
        <p:txBody>
          <a:bodyPr/>
          <a:lstStyle/>
          <a:p>
            <a:endParaRPr lang="zh-TW" altLang="en-US" dirty="0"/>
          </a:p>
        </p:txBody>
      </p:sp>
      <p:pic>
        <p:nvPicPr>
          <p:cNvPr id="5" name="圖片 4">
            <a:extLst>
              <a:ext uri="{FF2B5EF4-FFF2-40B4-BE49-F238E27FC236}">
                <a16:creationId xmlns:a16="http://schemas.microsoft.com/office/drawing/2014/main" id="{B08371EC-2485-4C1D-B9C0-D0F8A643A2A6}"/>
              </a:ext>
            </a:extLst>
          </p:cNvPr>
          <p:cNvPicPr>
            <a:picLocks noChangeAspect="1"/>
          </p:cNvPicPr>
          <p:nvPr/>
        </p:nvPicPr>
        <p:blipFill>
          <a:blip r:embed="rId2"/>
          <a:stretch>
            <a:fillRect/>
          </a:stretch>
        </p:blipFill>
        <p:spPr>
          <a:xfrm>
            <a:off x="436140" y="206513"/>
            <a:ext cx="8271719" cy="6041887"/>
          </a:xfrm>
          <a:prstGeom prst="rect">
            <a:avLst/>
          </a:prstGeom>
        </p:spPr>
      </p:pic>
    </p:spTree>
    <p:extLst>
      <p:ext uri="{BB962C8B-B14F-4D97-AF65-F5344CB8AC3E}">
        <p14:creationId xmlns:p14="http://schemas.microsoft.com/office/powerpoint/2010/main" val="3998423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a:extLst>
              <a:ext uri="{FF2B5EF4-FFF2-40B4-BE49-F238E27FC236}">
                <a16:creationId xmlns:a16="http://schemas.microsoft.com/office/drawing/2014/main" id="{87BD14BC-EB08-4894-92F9-BDA9CBAB4A68}"/>
              </a:ext>
            </a:extLst>
          </p:cNvPr>
          <p:cNvSpPr>
            <a:spLocks noGrp="1"/>
          </p:cNvSpPr>
          <p:nvPr>
            <p:ph type="title"/>
          </p:nvPr>
        </p:nvSpPr>
        <p:spPr/>
        <p:txBody>
          <a:bodyPr/>
          <a:lstStyle/>
          <a:p>
            <a:pPr algn="ctr"/>
            <a:r>
              <a:rPr lang="en-US" altLang="zh-TW" dirty="0">
                <a:latin typeface="標楷體" panose="03000509000000000000" pitchFamily="65" charset="-120"/>
                <a:ea typeface="標楷體" panose="03000509000000000000" pitchFamily="65" charset="-120"/>
              </a:rPr>
              <a:t>IoT</a:t>
            </a:r>
            <a:r>
              <a:rPr lang="zh-TW" altLang="en-US" dirty="0">
                <a:latin typeface="標楷體" panose="03000509000000000000" pitchFamily="65" charset="-120"/>
                <a:ea typeface="標楷體" panose="03000509000000000000" pitchFamily="65" charset="-120"/>
              </a:rPr>
              <a:t>物聯網設備</a:t>
            </a:r>
            <a:br>
              <a:rPr lang="en-US" altLang="zh-TW" dirty="0">
                <a:latin typeface="標楷體" panose="03000509000000000000" pitchFamily="65" charset="-120"/>
                <a:ea typeface="標楷體" panose="03000509000000000000" pitchFamily="65" charset="-120"/>
              </a:rPr>
            </a:br>
            <a:endParaRPr lang="zh-TW" altLang="en-US" dirty="0"/>
          </a:p>
        </p:txBody>
      </p:sp>
    </p:spTree>
    <p:extLst>
      <p:ext uri="{BB962C8B-B14F-4D97-AF65-F5344CB8AC3E}">
        <p14:creationId xmlns:p14="http://schemas.microsoft.com/office/powerpoint/2010/main" val="2215584915"/>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多面向">
  <a:themeElements>
    <a:clrScheme name="綠色">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自訂 1">
      <a:majorFont>
        <a:latin typeface="Trebuchet MS"/>
        <a:ea typeface="標楷體"/>
        <a:cs typeface=""/>
      </a:majorFont>
      <a:minorFont>
        <a:latin typeface="Trebuchet MS"/>
        <a:ea typeface="標楷體"/>
        <a:cs typeface=""/>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TM02900720[[fn=要素]]</Template>
  <TotalTime>27656</TotalTime>
  <Words>855</Words>
  <Application>Microsoft Office PowerPoint</Application>
  <PresentationFormat>如螢幕大小 (4:3)</PresentationFormat>
  <Paragraphs>74</Paragraphs>
  <Slides>15</Slides>
  <Notes>3</Notes>
  <HiddenSlides>1</HiddenSlides>
  <MMClips>0</MMClips>
  <ScaleCrop>false</ScaleCrop>
  <HeadingPairs>
    <vt:vector size="6" baseType="variant">
      <vt:variant>
        <vt:lpstr>使用字型</vt:lpstr>
      </vt:variant>
      <vt:variant>
        <vt:i4>9</vt:i4>
      </vt:variant>
      <vt:variant>
        <vt:lpstr>佈景主題</vt:lpstr>
      </vt:variant>
      <vt:variant>
        <vt:i4>2</vt:i4>
      </vt:variant>
      <vt:variant>
        <vt:lpstr>投影片標題</vt:lpstr>
      </vt:variant>
      <vt:variant>
        <vt:i4>15</vt:i4>
      </vt:variant>
    </vt:vector>
  </HeadingPairs>
  <TitlesOfParts>
    <vt:vector size="26" baseType="lpstr">
      <vt:lpstr>新細明體</vt:lpstr>
      <vt:lpstr>標楷體</vt:lpstr>
      <vt:lpstr>Arial</vt:lpstr>
      <vt:lpstr>Calibri</vt:lpstr>
      <vt:lpstr>Calibri Light</vt:lpstr>
      <vt:lpstr>Trebuchet MS</vt:lpstr>
      <vt:lpstr>Wingdings</vt:lpstr>
      <vt:lpstr>Wingdings 2</vt:lpstr>
      <vt:lpstr>Wingdings 3</vt:lpstr>
      <vt:lpstr>HDOfficeLightV0</vt:lpstr>
      <vt:lpstr>多面向</vt:lpstr>
      <vt:lpstr>112年高等教育深耕計畫 (資安強化專章) 全校ISMS導入活動</vt:lpstr>
      <vt:lpstr>    資訊財產盤點作業(B5)</vt:lpstr>
      <vt:lpstr>大綱(B5)</vt:lpstr>
      <vt:lpstr>PowerPoint 簡報</vt:lpstr>
      <vt:lpstr>PowerPoint 簡報</vt:lpstr>
      <vt:lpstr>PowerPoint 簡報</vt:lpstr>
      <vt:lpstr>PowerPoint 簡報</vt:lpstr>
      <vt:lpstr>PowerPoint 簡報</vt:lpstr>
      <vt:lpstr>IoT物聯網設備 </vt:lpstr>
      <vt:lpstr>Internet of Things</vt:lpstr>
      <vt:lpstr>IoT 設備</vt:lpstr>
      <vt:lpstr>中國資通產品</vt:lpstr>
      <vt:lpstr>常見中國廠牌</vt:lpstr>
      <vt:lpstr>PowerPoint 簡報</vt:lpstr>
      <vt:lpstr>謝謝聆聽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資訊財產盤點</dc:title>
  <dc:creator>04142023</dc:creator>
  <cp:lastModifiedBy>04142023</cp:lastModifiedBy>
  <cp:revision>274</cp:revision>
  <dcterms:created xsi:type="dcterms:W3CDTF">2023-05-25T01:40:42Z</dcterms:created>
  <dcterms:modified xsi:type="dcterms:W3CDTF">2023-08-15T07:01:26Z</dcterms:modified>
</cp:coreProperties>
</file>