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99" r:id="rId3"/>
    <p:sldId id="257" r:id="rId4"/>
    <p:sldId id="296" r:id="rId5"/>
    <p:sldId id="300" r:id="rId6"/>
    <p:sldId id="267" r:id="rId7"/>
    <p:sldId id="259" r:id="rId8"/>
    <p:sldId id="258" r:id="rId9"/>
    <p:sldId id="260" r:id="rId10"/>
    <p:sldId id="261" r:id="rId11"/>
    <p:sldId id="262" r:id="rId12"/>
    <p:sldId id="263" r:id="rId13"/>
    <p:sldId id="264" r:id="rId14"/>
    <p:sldId id="265" r:id="rId15"/>
    <p:sldId id="268" r:id="rId16"/>
    <p:sldId id="269" r:id="rId17"/>
    <p:sldId id="284" r:id="rId18"/>
    <p:sldId id="270" r:id="rId19"/>
    <p:sldId id="293" r:id="rId20"/>
    <p:sldId id="283" r:id="rId21"/>
    <p:sldId id="282" r:id="rId22"/>
    <p:sldId id="281" r:id="rId23"/>
    <p:sldId id="280" r:id="rId24"/>
    <p:sldId id="266" r:id="rId25"/>
    <p:sldId id="275" r:id="rId26"/>
    <p:sldId id="276" r:id="rId27"/>
    <p:sldId id="287" r:id="rId28"/>
    <p:sldId id="285" r:id="rId29"/>
    <p:sldId id="294" r:id="rId30"/>
    <p:sldId id="277" r:id="rId31"/>
    <p:sldId id="295" r:id="rId32"/>
    <p:sldId id="278" r:id="rId33"/>
    <p:sldId id="279" r:id="rId34"/>
    <p:sldId id="271" r:id="rId35"/>
    <p:sldId id="288" r:id="rId36"/>
    <p:sldId id="289" r:id="rId37"/>
    <p:sldId id="290" r:id="rId38"/>
    <p:sldId id="291" r:id="rId39"/>
    <p:sldId id="292" r:id="rId40"/>
    <p:sldId id="297" r:id="rId41"/>
    <p:sldId id="298" r:id="rId4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22" autoAdjust="0"/>
    <p:restoredTop sz="86456" autoAdjust="0"/>
  </p:normalViewPr>
  <p:slideViewPr>
    <p:cSldViewPr>
      <p:cViewPr varScale="1">
        <p:scale>
          <a:sx n="114" d="100"/>
          <a:sy n="114" d="100"/>
        </p:scale>
        <p:origin x="-155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0E565440-942E-453A-8D2F-5540566316EB}" type="datetimeFigureOut">
              <a:rPr lang="zh-TW" altLang="en-US" smtClean="0"/>
              <a:t>2023/7/14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2B34FF1-286C-4D9A-88A2-E7D39519E1A8}"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E565440-942E-453A-8D2F-5540566316EB}" type="datetimeFigureOut">
              <a:rPr lang="zh-TW" altLang="en-US" smtClean="0"/>
              <a:t>2023/7/14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2B34FF1-286C-4D9A-88A2-E7D39519E1A8}"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565440-942E-453A-8D2F-5540566316EB}" type="datetimeFigureOut">
              <a:rPr lang="zh-TW" altLang="en-US" smtClean="0"/>
              <a:t>2023/7/14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2B34FF1-286C-4D9A-88A2-E7D39519E1A8}" type="slidenum">
              <a:rPr lang="zh-TW" altLang="en-US" smtClean="0"/>
              <a:t>‹#›</a:t>
            </a:fld>
            <a:endParaRPr lang="zh-TW"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E565440-942E-453A-8D2F-5540566316EB}" type="datetimeFigureOut">
              <a:rPr lang="zh-TW" altLang="en-US" smtClean="0"/>
              <a:t>2023/7/14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2B34FF1-286C-4D9A-88A2-E7D39519E1A8}" type="slidenum">
              <a:rPr lang="zh-TW" altLang="en-US" smtClean="0"/>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0E565440-942E-453A-8D2F-5540566316EB}" type="datetimeFigureOut">
              <a:rPr lang="zh-TW" altLang="en-US" smtClean="0"/>
              <a:t>2023/7/14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82B34FF1-286C-4D9A-88A2-E7D39519E1A8}"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0E565440-942E-453A-8D2F-5540566316EB}" type="datetimeFigureOut">
              <a:rPr lang="zh-TW" altLang="en-US" smtClean="0"/>
              <a:t>2023/7/14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2B34FF1-286C-4D9A-88A2-E7D39519E1A8}" type="slidenum">
              <a:rPr lang="zh-TW" altLang="en-US" smtClean="0"/>
              <a:t>‹#›</a:t>
            </a:fld>
            <a:endParaRPr lang="zh-TW" alt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0E565440-942E-453A-8D2F-5540566316EB}" type="datetimeFigureOut">
              <a:rPr lang="zh-TW" altLang="en-US" smtClean="0"/>
              <a:t>2023/7/14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82B34FF1-286C-4D9A-88A2-E7D39519E1A8}"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0E565440-942E-453A-8D2F-5540566316EB}" type="datetimeFigureOut">
              <a:rPr lang="zh-TW" altLang="en-US" smtClean="0"/>
              <a:t>2023/7/14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82B34FF1-286C-4D9A-88A2-E7D39519E1A8}"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E565440-942E-453A-8D2F-5540566316EB}" type="datetimeFigureOut">
              <a:rPr lang="zh-TW" altLang="en-US" smtClean="0"/>
              <a:t>2023/7/14</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82B34FF1-286C-4D9A-88A2-E7D39519E1A8}"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E565440-942E-453A-8D2F-5540566316EB}" type="datetimeFigureOut">
              <a:rPr lang="zh-TW" altLang="en-US" smtClean="0"/>
              <a:t>2023/7/14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2B34FF1-286C-4D9A-88A2-E7D39519E1A8}" type="slidenum">
              <a:rPr lang="zh-TW" altLang="en-US" smtClean="0"/>
              <a:t>‹#›</a:t>
            </a:fld>
            <a:endParaRPr lang="zh-TW"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E565440-942E-453A-8D2F-5540566316EB}" type="datetimeFigureOut">
              <a:rPr lang="zh-TW" altLang="en-US" smtClean="0"/>
              <a:t>2023/7/14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82B34FF1-286C-4D9A-88A2-E7D39519E1A8}" type="slidenum">
              <a:rPr lang="zh-TW" altLang="en-US" smtClean="0"/>
              <a:t>‹#›</a:t>
            </a:fld>
            <a:endParaRPr lang="zh-TW"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E565440-942E-453A-8D2F-5540566316EB}" type="datetimeFigureOut">
              <a:rPr lang="zh-TW" altLang="en-US" smtClean="0"/>
              <a:t>2023/7/14</a:t>
            </a:fld>
            <a:endParaRPr lang="zh-TW"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2B34FF1-286C-4D9A-88A2-E7D39519E1A8}" type="slidenum">
              <a:rPr lang="zh-TW" altLang="en-US" smtClean="0"/>
              <a:t>‹#›</a:t>
            </a:fld>
            <a:endParaRPr lang="zh-TW"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forms.gle/2UsTCx9FkD5z46h2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51520" y="1600200"/>
            <a:ext cx="8640960" cy="1780108"/>
          </a:xfrm>
        </p:spPr>
        <p:txBody>
          <a:bodyPr>
            <a:normAutofit/>
          </a:bodyPr>
          <a:lstStyle/>
          <a:p>
            <a:r>
              <a:rPr lang="en-US" altLang="zh-TW" sz="4200" dirty="0"/>
              <a:t>B7</a:t>
            </a:r>
            <a:r>
              <a:rPr lang="zh-TW" altLang="en-US" sz="4200" dirty="0"/>
              <a:t>單元</a:t>
            </a:r>
            <a:r>
              <a:rPr lang="en-US" altLang="zh-TW" sz="4200" dirty="0"/>
              <a:t>-</a:t>
            </a:r>
            <a:r>
              <a:rPr lang="zh-TW" altLang="en-US" sz="4200" dirty="0"/>
              <a:t>資通系統防護基準之實務</a:t>
            </a:r>
            <a:r>
              <a:rPr lang="en-US" altLang="zh-TW" sz="4200" dirty="0"/>
              <a:t>(</a:t>
            </a:r>
            <a:r>
              <a:rPr lang="zh-TW" altLang="en-US" sz="4200" dirty="0"/>
              <a:t>一</a:t>
            </a:r>
            <a:r>
              <a:rPr lang="en-US" altLang="zh-TW" sz="4200" dirty="0"/>
              <a:t>)</a:t>
            </a:r>
            <a:r>
              <a:rPr lang="en-US" altLang="zh-TW" dirty="0"/>
              <a:t>	</a:t>
            </a:r>
            <a:endParaRPr lang="zh-TW" altLang="en-US" dirty="0"/>
          </a:p>
        </p:txBody>
      </p:sp>
      <p:sp>
        <p:nvSpPr>
          <p:cNvPr id="3" name="副標題 2"/>
          <p:cNvSpPr>
            <a:spLocks noGrp="1"/>
          </p:cNvSpPr>
          <p:nvPr>
            <p:ph type="subTitle" idx="1"/>
          </p:nvPr>
        </p:nvSpPr>
        <p:spPr>
          <a:xfrm>
            <a:off x="4139952" y="5085184"/>
            <a:ext cx="4744616" cy="664097"/>
          </a:xfrm>
        </p:spPr>
        <p:txBody>
          <a:bodyPr>
            <a:normAutofit/>
          </a:bodyPr>
          <a:lstStyle/>
          <a:p>
            <a:pPr algn="r"/>
            <a:r>
              <a:rPr lang="zh-TW" altLang="en-US" sz="2800" dirty="0" smtClean="0"/>
              <a:t>圖書資訊處   資訊組   黃德育</a:t>
            </a:r>
            <a:endParaRPr lang="zh-TW" altLang="en-US" sz="2800" dirty="0"/>
          </a:p>
        </p:txBody>
      </p:sp>
    </p:spTree>
    <p:extLst>
      <p:ext uri="{BB962C8B-B14F-4D97-AF65-F5344CB8AC3E}">
        <p14:creationId xmlns:p14="http://schemas.microsoft.com/office/powerpoint/2010/main" val="3816437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a:latin typeface="+mj-ea"/>
              </a:rPr>
              <a:t>存取控制</a:t>
            </a:r>
            <a:r>
              <a:rPr lang="en-US" altLang="zh-TW" dirty="0">
                <a:latin typeface="+mj-ea"/>
              </a:rPr>
              <a:t>-</a:t>
            </a:r>
            <a:r>
              <a:rPr lang="zh-TW" altLang="en-US" dirty="0"/>
              <a:t>帳號管理</a:t>
            </a:r>
            <a:r>
              <a:rPr lang="en-US" altLang="zh-TW" dirty="0" smtClean="0"/>
              <a:t>(2)</a:t>
            </a:r>
            <a:endParaRPr lang="zh-TW" altLang="en-US" dirty="0"/>
          </a:p>
        </p:txBody>
      </p:sp>
      <p:graphicFrame>
        <p:nvGraphicFramePr>
          <p:cNvPr id="4" name="內容版面配置區 6"/>
          <p:cNvGraphicFramePr>
            <a:graphicFrameLocks/>
          </p:cNvGraphicFramePr>
          <p:nvPr>
            <p:extLst>
              <p:ext uri="{D42A27DB-BD31-4B8C-83A1-F6EECF244321}">
                <p14:modId xmlns:p14="http://schemas.microsoft.com/office/powerpoint/2010/main" val="2218359256"/>
              </p:ext>
            </p:extLst>
          </p:nvPr>
        </p:nvGraphicFramePr>
        <p:xfrm>
          <a:off x="251520" y="2492896"/>
          <a:ext cx="8568952" cy="4104456"/>
        </p:xfrm>
        <a:graphic>
          <a:graphicData uri="http://schemas.openxmlformats.org/drawingml/2006/table">
            <a:tbl>
              <a:tblPr firstRow="1" firstCol="1" bandRow="1">
                <a:tableStyleId>{5C22544A-7EE6-4342-B048-85BDC9FD1C3A}</a:tableStyleId>
              </a:tblPr>
              <a:tblGrid>
                <a:gridCol w="1531543"/>
                <a:gridCol w="7037409"/>
              </a:tblGrid>
              <a:tr h="502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r>
                        <a:rPr lang="zh-TW" altLang="en-US" sz="2000" b="0" i="0" u="none" strike="noStrike" kern="1200" baseline="0" dirty="0" smtClean="0">
                          <a:solidFill>
                            <a:schemeClr val="lt1"/>
                          </a:solidFill>
                          <a:latin typeface="+mn-lt"/>
                          <a:ea typeface="+mn-ea"/>
                          <a:cs typeface="+mn-cs"/>
                        </a:rPr>
                        <a:t>已逾期之臨時或緊急帳號應刪除或禁用 	</a:t>
                      </a:r>
                    </a:p>
                  </a:txBody>
                  <a:tcPr anchor="ctr"/>
                </a:tc>
              </a:tr>
              <a:tr h="502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r>
                        <a:rPr lang="zh-TW" altLang="en-US" sz="2000" b="0" i="0" u="none" strike="noStrike" kern="1200" baseline="0" dirty="0" smtClean="0">
                          <a:solidFill>
                            <a:schemeClr val="dk1"/>
                          </a:solidFill>
                          <a:latin typeface="+mn-lt"/>
                          <a:ea typeface="+mn-ea"/>
                          <a:cs typeface="+mn-cs"/>
                        </a:rPr>
                        <a:t>中、高 	</a:t>
                      </a:r>
                    </a:p>
                  </a:txBody>
                  <a:tcPr anchor="ctr"/>
                </a:tc>
              </a:tr>
              <a:tr h="30990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pPr marL="285750" indent="-285750">
                        <a:buFont typeface="Arial" panose="020B0604020202020204" pitchFamily="34" charset="0"/>
                        <a:buChar char="•"/>
                      </a:pPr>
                      <a:r>
                        <a:rPr lang="zh-TW" altLang="en-US" sz="2000" b="0" i="0" u="none" strike="noStrike" kern="1200" baseline="0" dirty="0" smtClean="0">
                          <a:solidFill>
                            <a:schemeClr val="dk1"/>
                          </a:solidFill>
                          <a:latin typeface="+mn-lt"/>
                          <a:ea typeface="+mn-ea"/>
                          <a:cs typeface="+mn-cs"/>
                        </a:rPr>
                        <a:t>基於實際作業需要，得建立</a:t>
                      </a:r>
                      <a:r>
                        <a:rPr lang="zh-TW" altLang="en-US" sz="2000" b="1" i="0" u="none" strike="noStrike" kern="1200" baseline="0" dirty="0" smtClean="0">
                          <a:solidFill>
                            <a:srgbClr val="FF0000"/>
                          </a:solidFill>
                          <a:latin typeface="+mn-lt"/>
                          <a:ea typeface="+mn-ea"/>
                          <a:cs typeface="+mn-cs"/>
                        </a:rPr>
                        <a:t>短期性與臨時性使用者帳號</a:t>
                      </a:r>
                      <a:r>
                        <a:rPr lang="zh-TW" altLang="en-US" sz="2000" b="0" i="0" u="none" strike="noStrike" kern="1200" baseline="0" dirty="0" smtClean="0">
                          <a:solidFill>
                            <a:schemeClr val="dk1"/>
                          </a:solidFill>
                          <a:latin typeface="+mn-lt"/>
                          <a:ea typeface="+mn-ea"/>
                          <a:cs typeface="+mn-cs"/>
                        </a:rPr>
                        <a:t>，如為提供廠商或安全測試人員短期使用、代理工作等需求，或因應突發情況而需要迅速建立並啟用帳號，惟</a:t>
                      </a:r>
                      <a:r>
                        <a:rPr lang="zh-TW" altLang="en-US" sz="2000" b="1" i="0" u="none" strike="noStrike" kern="1200" baseline="0" dirty="0" smtClean="0">
                          <a:solidFill>
                            <a:srgbClr val="FF0000"/>
                          </a:solidFill>
                          <a:latin typeface="+mn-lt"/>
                          <a:ea typeface="+mn-ea"/>
                          <a:cs typeface="+mn-cs"/>
                        </a:rPr>
                        <a:t>使用完畢後應盡速取消其使用權限</a:t>
                      </a:r>
                      <a:r>
                        <a:rPr lang="zh-TW" altLang="en-US" sz="2000" b="0" i="0" u="none" strike="noStrike" kern="1200" baseline="0" dirty="0" smtClean="0">
                          <a:solidFill>
                            <a:schemeClr val="dk1"/>
                          </a:solidFill>
                          <a:latin typeface="+mn-lt"/>
                          <a:ea typeface="+mn-ea"/>
                          <a:cs typeface="+mn-cs"/>
                        </a:rPr>
                        <a:t>。 </a:t>
                      </a:r>
                      <a:endParaRPr lang="en-US" altLang="zh-TW" sz="2000" b="0" i="0" u="none" strike="noStrike" kern="1200" baseline="0" dirty="0" smtClean="0">
                        <a:solidFill>
                          <a:schemeClr val="dk1"/>
                        </a:solidFill>
                        <a:latin typeface="+mn-lt"/>
                        <a:ea typeface="+mn-ea"/>
                        <a:cs typeface="+mn-cs"/>
                      </a:endParaRPr>
                    </a:p>
                    <a:p>
                      <a:pPr marL="285750" indent="-285750">
                        <a:buFont typeface="Arial" panose="020B0604020202020204" pitchFamily="34" charset="0"/>
                        <a:buChar char="•"/>
                      </a:pPr>
                      <a:endParaRPr lang="zh-TW" altLang="en-US" sz="2000" b="0" i="0" u="none" strike="noStrike" kern="1200" baseline="0" dirty="0" smtClean="0">
                        <a:solidFill>
                          <a:schemeClr val="dk1"/>
                        </a:solidFill>
                        <a:latin typeface="+mn-lt"/>
                        <a:ea typeface="+mn-ea"/>
                        <a:cs typeface="+mn-cs"/>
                      </a:endParaRPr>
                    </a:p>
                    <a:p>
                      <a:pPr marL="285750" indent="-285750">
                        <a:buFont typeface="Arial" panose="020B0604020202020204" pitchFamily="34" charset="0"/>
                        <a:buChar char="•"/>
                      </a:pPr>
                      <a:r>
                        <a:rPr lang="zh-TW" altLang="en-US" sz="2000" b="0" i="0" u="none" strike="noStrike" kern="1200" baseline="0" dirty="0" smtClean="0">
                          <a:solidFill>
                            <a:schemeClr val="dk1"/>
                          </a:solidFill>
                          <a:latin typeface="+mn-lt"/>
                          <a:ea typeface="+mn-ea"/>
                          <a:cs typeface="+mn-cs"/>
                        </a:rPr>
                        <a:t>應</a:t>
                      </a:r>
                      <a:r>
                        <a:rPr lang="zh-TW" altLang="en-US" sz="2000" b="1" i="0" u="none" strike="noStrike" kern="1200" baseline="0" dirty="0" smtClean="0">
                          <a:solidFill>
                            <a:srgbClr val="FF0000"/>
                          </a:solidFill>
                          <a:latin typeface="+mn-lt"/>
                          <a:ea typeface="+mn-ea"/>
                          <a:cs typeface="+mn-cs"/>
                        </a:rPr>
                        <a:t>定義臨時帳號與緊急帳號之使用期限</a:t>
                      </a:r>
                      <a:r>
                        <a:rPr lang="zh-TW" altLang="en-US" sz="2000" b="0" i="0" u="none" strike="noStrike" kern="1200" baseline="0" dirty="0" smtClean="0">
                          <a:solidFill>
                            <a:schemeClr val="dk1"/>
                          </a:solidFill>
                          <a:latin typeface="+mn-lt"/>
                          <a:ea typeface="+mn-ea"/>
                          <a:cs typeface="+mn-cs"/>
                        </a:rPr>
                        <a:t>，如資通系統允許使用者申請臨時帳號，使用效期</a:t>
                      </a:r>
                      <a:r>
                        <a:rPr lang="en-US" altLang="zh-TW" sz="2000" b="0" i="0" u="none" strike="noStrike" kern="1200" baseline="0" dirty="0" smtClean="0">
                          <a:solidFill>
                            <a:schemeClr val="dk1"/>
                          </a:solidFill>
                          <a:latin typeface="+mn-lt"/>
                          <a:ea typeface="+mn-ea"/>
                          <a:cs typeface="+mn-cs"/>
                        </a:rPr>
                        <a:t>30</a:t>
                      </a:r>
                      <a:r>
                        <a:rPr lang="zh-TW" altLang="en-US" sz="2000" b="0" i="0" u="none" strike="noStrike" kern="1200" baseline="0" dirty="0" smtClean="0">
                          <a:solidFill>
                            <a:schemeClr val="dk1"/>
                          </a:solidFill>
                          <a:latin typeface="+mn-lt"/>
                          <a:ea typeface="+mn-ea"/>
                          <a:cs typeface="+mn-cs"/>
                        </a:rPr>
                        <a:t>天，或者由系統管理者開立緊急帳號並設定使用截止日期。</a:t>
                      </a:r>
                    </a:p>
                    <a:p>
                      <a:r>
                        <a:rPr lang="zh-TW" altLang="en-US" sz="2000" b="0" i="0" u="none" strike="noStrike" kern="1200" baseline="0" dirty="0" smtClean="0">
                          <a:solidFill>
                            <a:schemeClr val="dk1"/>
                          </a:solidFill>
                          <a:latin typeface="+mn-lt"/>
                          <a:ea typeface="+mn-ea"/>
                          <a:cs typeface="+mn-cs"/>
                        </a:rPr>
                        <a:t>	</a:t>
                      </a:r>
                    </a:p>
                  </a:txBody>
                  <a:tcPr anchor="ctr"/>
                </a:tc>
              </a:tr>
            </a:tbl>
          </a:graphicData>
        </a:graphic>
      </p:graphicFrame>
    </p:spTree>
    <p:extLst>
      <p:ext uri="{BB962C8B-B14F-4D97-AF65-F5344CB8AC3E}">
        <p14:creationId xmlns:p14="http://schemas.microsoft.com/office/powerpoint/2010/main" val="791771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zh-TW" sz="4400" kern="1200" dirty="0" smtClean="0">
                <a:solidFill>
                  <a:srgbClr val="FFFFFF"/>
                </a:solidFill>
                <a:effectLst/>
                <a:latin typeface="+mj-lt"/>
                <a:ea typeface="+mj-ea"/>
                <a:cs typeface="+mj-cs"/>
              </a:rPr>
              <a:t>帳號管理</a:t>
            </a:r>
            <a:r>
              <a:rPr lang="en-US" altLang="zh-TW" sz="4400" kern="1200" dirty="0" smtClean="0">
                <a:solidFill>
                  <a:srgbClr val="FFFFFF"/>
                </a:solidFill>
                <a:effectLst/>
                <a:latin typeface="+mj-lt"/>
                <a:ea typeface="+mj-ea"/>
                <a:cs typeface="+mj-cs"/>
              </a:rPr>
              <a:t>(3)</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4287131431"/>
              </p:ext>
            </p:extLst>
          </p:nvPr>
        </p:nvGraphicFramePr>
        <p:xfrm>
          <a:off x="251520" y="1412776"/>
          <a:ext cx="8632998" cy="5230026"/>
        </p:xfrm>
        <a:graphic>
          <a:graphicData uri="http://schemas.openxmlformats.org/drawingml/2006/table">
            <a:tbl>
              <a:tblPr firstRow="1" firstCol="1" bandRow="1">
                <a:tableStyleId>{5C22544A-7EE6-4342-B048-85BDC9FD1C3A}</a:tableStyleId>
              </a:tblPr>
              <a:tblGrid>
                <a:gridCol w="1542990"/>
                <a:gridCol w="7090008"/>
              </a:tblGrid>
              <a:tr h="4314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r>
                        <a:rPr lang="zh-TW" altLang="en-US" sz="2000" b="0" i="0" u="none" strike="noStrike" kern="1200" baseline="0" dirty="0" smtClean="0">
                          <a:solidFill>
                            <a:schemeClr val="lt1"/>
                          </a:solidFill>
                          <a:latin typeface="+mn-lt"/>
                          <a:ea typeface="+mn-ea"/>
                          <a:cs typeface="+mn-cs"/>
                        </a:rPr>
                        <a:t>資通系統閒置帳號應禁用 	</a:t>
                      </a:r>
                    </a:p>
                  </a:txBody>
                  <a:tcPr anchor="ctr"/>
                </a:tc>
              </a:tr>
              <a:tr h="7447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中、高 </a:t>
                      </a:r>
                      <a:endParaRPr lang="zh-TW" altLang="en-US" sz="2000" dirty="0"/>
                    </a:p>
                  </a:txBody>
                  <a:tcPr anchor="ctr"/>
                </a:tc>
              </a:tr>
              <a:tr h="393638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pPr marL="285750" indent="-285750">
                        <a:buFont typeface="Arial" panose="020B0604020202020204" pitchFamily="34" charset="0"/>
                        <a:buChar char="•"/>
                      </a:pPr>
                      <a:r>
                        <a:rPr lang="zh-TW" altLang="en-US" sz="2000" b="0" i="0" u="none" strike="noStrike" kern="1200" baseline="0" dirty="0" smtClean="0">
                          <a:solidFill>
                            <a:schemeClr val="dk1"/>
                          </a:solidFill>
                          <a:latin typeface="+mn-lt"/>
                          <a:ea typeface="+mn-ea"/>
                          <a:cs typeface="+mn-cs"/>
                        </a:rPr>
                        <a:t>閒置帳號係指久未登入</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如</a:t>
                      </a:r>
                      <a:r>
                        <a:rPr lang="en-US" altLang="zh-TW" sz="2000" b="0" i="0" u="none" strike="noStrike" kern="1200" baseline="0" dirty="0" smtClean="0">
                          <a:solidFill>
                            <a:schemeClr val="dk1"/>
                          </a:solidFill>
                          <a:latin typeface="+mn-lt"/>
                          <a:ea typeface="+mn-ea"/>
                          <a:cs typeface="+mn-cs"/>
                        </a:rPr>
                        <a:t>90</a:t>
                      </a:r>
                      <a:r>
                        <a:rPr lang="zh-TW" altLang="en-US" sz="2000" b="0" i="0" u="none" strike="noStrike" kern="1200" baseline="0" dirty="0" smtClean="0">
                          <a:solidFill>
                            <a:schemeClr val="dk1"/>
                          </a:solidFill>
                          <a:latin typeface="+mn-lt"/>
                          <a:ea typeface="+mn-ea"/>
                          <a:cs typeface="+mn-cs"/>
                        </a:rPr>
                        <a:t>天等</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使用系統服務之帳號，常見原因如未移除已調、離</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退</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職人員之帳號權限等。 </a:t>
                      </a:r>
                      <a:endParaRPr lang="en-US" altLang="zh-TW" sz="2000" b="0" i="0" u="none" strike="noStrike" kern="1200" baseline="0" dirty="0" smtClean="0">
                        <a:solidFill>
                          <a:schemeClr val="dk1"/>
                        </a:solidFill>
                        <a:latin typeface="+mn-lt"/>
                        <a:ea typeface="+mn-ea"/>
                        <a:cs typeface="+mn-cs"/>
                      </a:endParaRPr>
                    </a:p>
                    <a:p>
                      <a:pPr marL="285750" indent="-285750">
                        <a:buFont typeface="Arial" panose="020B0604020202020204" pitchFamily="34" charset="0"/>
                        <a:buChar char="•"/>
                      </a:pPr>
                      <a:endParaRPr lang="zh-TW" altLang="en-US" sz="2000" b="0" i="0" u="none" strike="noStrike" kern="1200" baseline="0" dirty="0" smtClean="0">
                        <a:solidFill>
                          <a:schemeClr val="dk1"/>
                        </a:solidFill>
                        <a:latin typeface="+mn-lt"/>
                        <a:ea typeface="+mn-ea"/>
                        <a:cs typeface="+mn-cs"/>
                      </a:endParaRPr>
                    </a:p>
                    <a:p>
                      <a:pPr marL="285750" indent="-285750">
                        <a:buFont typeface="Arial" panose="020B0604020202020204" pitchFamily="34" charset="0"/>
                        <a:buChar char="•"/>
                      </a:pPr>
                      <a:r>
                        <a:rPr lang="zh-TW" altLang="en-US" sz="2000" b="0" i="0" u="none" strike="noStrike" kern="1200" baseline="0" dirty="0" smtClean="0">
                          <a:solidFill>
                            <a:schemeClr val="dk1"/>
                          </a:solidFill>
                          <a:latin typeface="+mn-lt"/>
                          <a:ea typeface="+mn-ea"/>
                          <a:cs typeface="+mn-cs"/>
                        </a:rPr>
                        <a:t>應</a:t>
                      </a:r>
                      <a:r>
                        <a:rPr lang="zh-TW" altLang="en-US" sz="2000" b="1" i="0" u="none" strike="noStrike" kern="1200" baseline="0" dirty="0" smtClean="0">
                          <a:solidFill>
                            <a:srgbClr val="FF0000"/>
                          </a:solidFill>
                          <a:latin typeface="+mn-lt"/>
                          <a:ea typeface="+mn-ea"/>
                          <a:cs typeface="+mn-cs"/>
                        </a:rPr>
                        <a:t>具備帳號檢查機制，將閒置帳號禁用</a:t>
                      </a:r>
                      <a:r>
                        <a:rPr lang="zh-TW" altLang="en-US" sz="2000" b="0" i="0" u="none" strike="noStrike" kern="1200" baseline="0" dirty="0" smtClean="0">
                          <a:solidFill>
                            <a:schemeClr val="dk1"/>
                          </a:solidFill>
                          <a:latin typeface="+mn-lt"/>
                          <a:ea typeface="+mn-ea"/>
                          <a:cs typeface="+mn-cs"/>
                        </a:rPr>
                        <a:t>，拒絕其登入行為，使用者需申請重新啟用後始可登入。常見作法為帳號接近逾期前</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如</a:t>
                      </a:r>
                      <a:r>
                        <a:rPr lang="en-US" altLang="zh-TW" sz="2000" b="0" i="0" u="none" strike="noStrike" kern="1200" baseline="0" dirty="0" smtClean="0">
                          <a:solidFill>
                            <a:schemeClr val="dk1"/>
                          </a:solidFill>
                          <a:latin typeface="+mn-lt"/>
                          <a:ea typeface="+mn-ea"/>
                          <a:cs typeface="+mn-cs"/>
                        </a:rPr>
                        <a:t>7</a:t>
                      </a:r>
                      <a:r>
                        <a:rPr lang="zh-TW" altLang="en-US" sz="2000" b="0" i="0" u="none" strike="noStrike" kern="1200" baseline="0" dirty="0" smtClean="0">
                          <a:solidFill>
                            <a:schemeClr val="dk1"/>
                          </a:solidFill>
                          <a:latin typeface="+mn-lt"/>
                          <a:ea typeface="+mn-ea"/>
                          <a:cs typeface="+mn-cs"/>
                        </a:rPr>
                        <a:t>天等</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，先寄發警示信件以提醒使用者進行登入。 </a:t>
                      </a:r>
                      <a:endParaRPr lang="en-US" altLang="zh-TW" sz="2000" b="0" i="0" u="none" strike="noStrike" kern="1200" baseline="0" dirty="0" smtClean="0">
                        <a:solidFill>
                          <a:schemeClr val="dk1"/>
                        </a:solidFill>
                        <a:latin typeface="+mn-lt"/>
                        <a:ea typeface="+mn-ea"/>
                        <a:cs typeface="+mn-cs"/>
                      </a:endParaRPr>
                    </a:p>
                    <a:p>
                      <a:pPr marL="285750" indent="-285750">
                        <a:buFont typeface="Arial" panose="020B0604020202020204" pitchFamily="34" charset="0"/>
                        <a:buChar char="•"/>
                      </a:pPr>
                      <a:endParaRPr lang="zh-TW" altLang="en-US" sz="2000" b="0" i="0" u="none" strike="noStrike" kern="1200" baseline="0" dirty="0" smtClean="0">
                        <a:solidFill>
                          <a:schemeClr val="dk1"/>
                        </a:solidFill>
                        <a:latin typeface="+mn-lt"/>
                        <a:ea typeface="+mn-ea"/>
                        <a:cs typeface="+mn-cs"/>
                      </a:endParaRPr>
                    </a:p>
                    <a:p>
                      <a:pPr marL="285750" indent="-285750">
                        <a:buFont typeface="Arial" panose="020B0604020202020204" pitchFamily="34" charset="0"/>
                        <a:buChar char="•"/>
                      </a:pPr>
                      <a:r>
                        <a:rPr lang="zh-TW" altLang="en-US" sz="2000" b="0" i="0" u="none" strike="noStrike" kern="1200" baseline="0" dirty="0" smtClean="0">
                          <a:solidFill>
                            <a:schemeClr val="dk1"/>
                          </a:solidFill>
                          <a:latin typeface="+mn-lt"/>
                          <a:ea typeface="+mn-ea"/>
                          <a:cs typeface="+mn-cs"/>
                        </a:rPr>
                        <a:t>實務上可針對不同類型之資通系統與帳號，個別評估其使用需求與資安風險，定義其帳號之閒置期限。</a:t>
                      </a:r>
                      <a:r>
                        <a:rPr lang="zh-TW" altLang="en-US" sz="2000" b="1" i="0" u="none" strike="noStrike" kern="1200" baseline="0" dirty="0" smtClean="0">
                          <a:solidFill>
                            <a:srgbClr val="FF0000"/>
                          </a:solidFill>
                          <a:latin typeface="+mn-lt"/>
                          <a:ea typeface="+mn-ea"/>
                          <a:cs typeface="+mn-cs"/>
                        </a:rPr>
                        <a:t>機關可定期以人工完成帳號審查作業，或是評估於系統上實作相關功能，如依機關設定之期限自動禁用逾期之閒置帳號</a:t>
                      </a:r>
                      <a:r>
                        <a:rPr lang="zh-TW" altLang="en-US" sz="2000" b="0" i="0" u="none" strike="noStrike" kern="1200" baseline="0" dirty="0" smtClean="0">
                          <a:solidFill>
                            <a:schemeClr val="dk1"/>
                          </a:solidFill>
                          <a:latin typeface="+mn-lt"/>
                          <a:ea typeface="+mn-ea"/>
                          <a:cs typeface="+mn-cs"/>
                        </a:rPr>
                        <a:t>。</a:t>
                      </a:r>
                    </a:p>
                    <a:p>
                      <a:r>
                        <a:rPr lang="zh-TW" altLang="en-US" sz="2000" b="0" i="0" u="none" strike="noStrike" kern="1200" baseline="0" dirty="0" smtClean="0">
                          <a:solidFill>
                            <a:schemeClr val="dk1"/>
                          </a:solidFill>
                          <a:latin typeface="+mn-lt"/>
                          <a:ea typeface="+mn-ea"/>
                          <a:cs typeface="+mn-cs"/>
                        </a:rPr>
                        <a:t>	</a:t>
                      </a:r>
                    </a:p>
                    <a:p>
                      <a:endParaRPr lang="zh-TW" altLang="en-US" sz="2000" dirty="0"/>
                    </a:p>
                  </a:txBody>
                  <a:tcPr anchor="ctr"/>
                </a:tc>
              </a:tr>
            </a:tbl>
          </a:graphicData>
        </a:graphic>
      </p:graphicFrame>
    </p:spTree>
    <p:extLst>
      <p:ext uri="{BB962C8B-B14F-4D97-AF65-F5344CB8AC3E}">
        <p14:creationId xmlns:p14="http://schemas.microsoft.com/office/powerpoint/2010/main" val="791771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zh-TW" sz="4400" kern="1200" dirty="0" smtClean="0">
                <a:solidFill>
                  <a:srgbClr val="FFFFFF"/>
                </a:solidFill>
                <a:effectLst/>
                <a:latin typeface="+mj-lt"/>
                <a:ea typeface="+mj-ea"/>
                <a:cs typeface="+mj-cs"/>
              </a:rPr>
              <a:t>帳號管理</a:t>
            </a:r>
            <a:r>
              <a:rPr lang="en-US" altLang="zh-TW" sz="4400" kern="1200" dirty="0" smtClean="0">
                <a:solidFill>
                  <a:srgbClr val="FFFFFF"/>
                </a:solidFill>
                <a:effectLst/>
                <a:latin typeface="+mj-lt"/>
                <a:ea typeface="+mj-ea"/>
                <a:cs typeface="+mj-cs"/>
              </a:rPr>
              <a:t>(4)</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1110810156"/>
              </p:ext>
            </p:extLst>
          </p:nvPr>
        </p:nvGraphicFramePr>
        <p:xfrm>
          <a:off x="395536" y="1916832"/>
          <a:ext cx="8424936" cy="3967728"/>
        </p:xfrm>
        <a:graphic>
          <a:graphicData uri="http://schemas.openxmlformats.org/drawingml/2006/table">
            <a:tbl>
              <a:tblPr firstRow="1" firstCol="1" bandRow="1">
                <a:tableStyleId>{5C22544A-7EE6-4342-B048-85BDC9FD1C3A}</a:tableStyleId>
              </a:tblPr>
              <a:tblGrid>
                <a:gridCol w="1505803"/>
                <a:gridCol w="6919133"/>
              </a:tblGrid>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定期審核資通系統帳號之申請、建立、修改、啟用、停用及刪除 </a:t>
                      </a:r>
                      <a:endParaRPr lang="zh-TW" altLang="en-US" sz="2000" dirty="0"/>
                    </a:p>
                  </a:txBody>
                  <a:tcPr anchor="ct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中、高</a:t>
                      </a:r>
                      <a:endParaRPr lang="zh-TW" altLang="en-US" sz="2000" dirty="0"/>
                    </a:p>
                  </a:txBody>
                  <a:tcPr anchor="ctr"/>
                </a:tc>
              </a:tr>
              <a:tr h="12961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pPr marL="285750" indent="-285750">
                        <a:buFont typeface="Arial" panose="020B0604020202020204" pitchFamily="34" charset="0"/>
                        <a:buChar char="•"/>
                      </a:pPr>
                      <a:r>
                        <a:rPr lang="zh-TW" altLang="en-US" sz="2000" b="0" i="0" u="none" strike="noStrike" kern="1200" baseline="0" dirty="0" smtClean="0">
                          <a:solidFill>
                            <a:schemeClr val="dk1"/>
                          </a:solidFill>
                          <a:latin typeface="+mn-lt"/>
                          <a:ea typeface="+mn-ea"/>
                          <a:cs typeface="+mn-cs"/>
                        </a:rPr>
                        <a:t>應</a:t>
                      </a:r>
                      <a:r>
                        <a:rPr lang="zh-TW" altLang="en-US" sz="2000" b="1" i="0" u="none" strike="noStrike" kern="1200" baseline="0" dirty="0" smtClean="0">
                          <a:solidFill>
                            <a:srgbClr val="FF0000"/>
                          </a:solidFill>
                          <a:latin typeface="+mn-lt"/>
                          <a:ea typeface="+mn-ea"/>
                          <a:cs typeface="+mn-cs"/>
                        </a:rPr>
                        <a:t>定期</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如每季等</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透過系統帳號清查活動，以審核帳號之申請、建立、修改、啟用、停用及刪除等相關紀錄，以發現未經授權之帳號變更行為。</a:t>
                      </a:r>
                      <a:endParaRPr lang="en-US" altLang="zh-TW" sz="2000" b="0" i="0" u="none" strike="noStrike" kern="1200" baseline="0" dirty="0" smtClean="0">
                        <a:solidFill>
                          <a:schemeClr val="dk1"/>
                        </a:solidFill>
                        <a:latin typeface="+mn-lt"/>
                        <a:ea typeface="+mn-ea"/>
                        <a:cs typeface="+mn-cs"/>
                      </a:endParaRPr>
                    </a:p>
                    <a:p>
                      <a:pPr marL="285750" indent="-285750">
                        <a:buFont typeface="Arial" panose="020B0604020202020204" pitchFamily="34" charset="0"/>
                        <a:buChar char="•"/>
                      </a:pPr>
                      <a:endParaRPr lang="zh-TW" altLang="en-US" sz="2000" b="0" i="0" u="none" strike="noStrike" kern="1200" baseline="0" dirty="0" smtClean="0">
                        <a:solidFill>
                          <a:schemeClr val="dk1"/>
                        </a:solidFill>
                        <a:latin typeface="+mn-lt"/>
                        <a:ea typeface="+mn-ea"/>
                        <a:cs typeface="+mn-cs"/>
                      </a:endParaRPr>
                    </a:p>
                    <a:p>
                      <a:pPr marL="285750" indent="-285750">
                        <a:buFont typeface="Arial" panose="020B0604020202020204" pitchFamily="34" charset="0"/>
                        <a:buChar char="•"/>
                      </a:pPr>
                      <a:r>
                        <a:rPr lang="zh-TW" altLang="en-US" sz="2000" b="0" i="0" u="none" strike="noStrike" kern="1200" baseline="0" dirty="0" smtClean="0">
                          <a:solidFill>
                            <a:schemeClr val="dk1"/>
                          </a:solidFill>
                          <a:latin typeface="+mn-lt"/>
                          <a:ea typeface="+mn-ea"/>
                          <a:cs typeface="+mn-cs"/>
                        </a:rPr>
                        <a:t>帳號審核範圍，宜包含</a:t>
                      </a:r>
                      <a:r>
                        <a:rPr lang="zh-TW" altLang="en-US" sz="2000" b="1" i="0" u="none" strike="noStrike" kern="1200" baseline="0" dirty="0" smtClean="0">
                          <a:solidFill>
                            <a:srgbClr val="FF0000"/>
                          </a:solidFill>
                          <a:latin typeface="+mn-lt"/>
                          <a:ea typeface="+mn-ea"/>
                          <a:cs typeface="+mn-cs"/>
                        </a:rPr>
                        <a:t>系統管理者帳號、後臺主機作業系統帳號及資料庫管理者帳號等</a:t>
                      </a:r>
                      <a:r>
                        <a:rPr lang="zh-TW" altLang="en-US" sz="2000" b="0" i="0" u="none" strike="noStrike" kern="1200" baseline="0" dirty="0" smtClean="0">
                          <a:solidFill>
                            <a:schemeClr val="dk1"/>
                          </a:solidFill>
                          <a:latin typeface="+mn-lt"/>
                          <a:ea typeface="+mn-ea"/>
                          <a:cs typeface="+mn-cs"/>
                        </a:rPr>
                        <a:t>，亦可評估實際執行需求，納入機關內部及外部一般使用者帳號，並應依機關規定清查應禁用或刪除之帳號，如臨時帳號、緊急帳號及閒置帳號等。</a:t>
                      </a:r>
                      <a:endParaRPr lang="zh-TW" altLang="en-US" sz="2000" dirty="0"/>
                    </a:p>
                  </a:txBody>
                  <a:tcPr anchor="ctr"/>
                </a:tc>
              </a:tr>
            </a:tbl>
          </a:graphicData>
        </a:graphic>
      </p:graphicFrame>
    </p:spTree>
    <p:extLst>
      <p:ext uri="{BB962C8B-B14F-4D97-AF65-F5344CB8AC3E}">
        <p14:creationId xmlns:p14="http://schemas.microsoft.com/office/powerpoint/2010/main" val="791771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457200" y="338328"/>
            <a:ext cx="8229600" cy="426376"/>
          </a:xfrm>
        </p:spPr>
        <p:txBody>
          <a:bodyPr>
            <a:normAutofit fontScale="90000"/>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zh-TW" sz="4400" kern="1200" dirty="0" smtClean="0">
                <a:solidFill>
                  <a:srgbClr val="FFFFFF"/>
                </a:solidFill>
                <a:effectLst/>
                <a:latin typeface="+mj-lt"/>
                <a:ea typeface="+mj-ea"/>
                <a:cs typeface="+mj-cs"/>
              </a:rPr>
              <a:t>帳號管理</a:t>
            </a:r>
            <a:r>
              <a:rPr lang="en-US" altLang="zh-TW" sz="4400" kern="1200" dirty="0" smtClean="0">
                <a:solidFill>
                  <a:srgbClr val="FFFFFF"/>
                </a:solidFill>
                <a:effectLst/>
                <a:latin typeface="+mj-lt"/>
                <a:ea typeface="+mj-ea"/>
                <a:cs typeface="+mj-cs"/>
              </a:rPr>
              <a:t>(5)</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3903619002"/>
              </p:ext>
            </p:extLst>
          </p:nvPr>
        </p:nvGraphicFramePr>
        <p:xfrm>
          <a:off x="323528" y="1268760"/>
          <a:ext cx="8460432" cy="5386564"/>
        </p:xfrm>
        <a:graphic>
          <a:graphicData uri="http://schemas.openxmlformats.org/drawingml/2006/table">
            <a:tbl>
              <a:tblPr firstRow="1" firstCol="1" bandRow="1">
                <a:tableStyleId>{5C22544A-7EE6-4342-B048-85BDC9FD1C3A}</a:tableStyleId>
              </a:tblPr>
              <a:tblGrid>
                <a:gridCol w="1290574"/>
                <a:gridCol w="7169858"/>
              </a:tblGrid>
              <a:tr h="6618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r>
                        <a:rPr lang="zh-TW" altLang="en-US" sz="2000" b="0" i="0" u="none" strike="noStrike" kern="1200" baseline="0" dirty="0" smtClean="0">
                          <a:solidFill>
                            <a:schemeClr val="lt1"/>
                          </a:solidFill>
                          <a:latin typeface="+mn-lt"/>
                          <a:ea typeface="+mn-ea"/>
                          <a:cs typeface="+mn-cs"/>
                        </a:rPr>
                        <a:t>機關應定義各系統之閒置時間或可使用期限與資通系統之使用情況及條件 	</a:t>
                      </a:r>
                    </a:p>
                  </a:txBody>
                  <a:tcPr anchor="ctr"/>
                </a:tc>
              </a:tr>
              <a:tr h="479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1" i="0" u="none" strike="noStrike" kern="1200" baseline="0" dirty="0" smtClean="0">
                          <a:solidFill>
                            <a:srgbClr val="FF0000"/>
                          </a:solidFill>
                          <a:latin typeface="+mn-lt"/>
                          <a:ea typeface="+mn-ea"/>
                          <a:cs typeface="+mn-cs"/>
                        </a:rPr>
                        <a:t>高</a:t>
                      </a:r>
                      <a:endParaRPr lang="zh-TW" altLang="en-US" sz="2000" b="1" dirty="0">
                        <a:solidFill>
                          <a:srgbClr val="FF0000"/>
                        </a:solidFill>
                      </a:endParaRPr>
                    </a:p>
                  </a:txBody>
                  <a:tcPr anchor="ctr"/>
                </a:tc>
              </a:tr>
              <a:tr h="39713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pPr marL="342900" indent="-342900">
                        <a:buFont typeface="Arial" panose="020B0604020202020204" pitchFamily="34" charset="0"/>
                        <a:buChar char="•"/>
                      </a:pPr>
                      <a:r>
                        <a:rPr lang="zh-TW" altLang="en-US" sz="1800" b="1" i="0" u="none" strike="noStrike" kern="1200" baseline="0" dirty="0" smtClean="0">
                          <a:solidFill>
                            <a:srgbClr val="FF0000"/>
                          </a:solidFill>
                          <a:latin typeface="+mn-lt"/>
                          <a:ea typeface="+mn-ea"/>
                          <a:cs typeface="+mn-cs"/>
                        </a:rPr>
                        <a:t>閒置時間係指使用者久未操作資通系統之閒置行為</a:t>
                      </a:r>
                      <a:r>
                        <a:rPr lang="zh-TW" altLang="en-US" sz="1800" b="0" i="0" u="none" strike="noStrike" kern="1200" baseline="0" dirty="0" smtClean="0">
                          <a:solidFill>
                            <a:schemeClr val="dk1"/>
                          </a:solidFill>
                          <a:latin typeface="+mn-lt"/>
                          <a:ea typeface="+mn-ea"/>
                          <a:cs typeface="+mn-cs"/>
                        </a:rPr>
                        <a:t>，當閒置過久，可能是使用者已離開系統操作環境卻未自行登出帳號，此時容易造成帳號被他人惡意盜用之風險；</a:t>
                      </a:r>
                      <a:r>
                        <a:rPr lang="zh-TW" altLang="en-US" sz="1800" b="1" i="0" u="none" strike="noStrike" kern="1200" baseline="0" dirty="0" smtClean="0">
                          <a:solidFill>
                            <a:srgbClr val="FF0000"/>
                          </a:solidFill>
                          <a:latin typeface="+mn-lt"/>
                          <a:ea typeface="+mn-ea"/>
                          <a:cs typeface="+mn-cs"/>
                        </a:rPr>
                        <a:t>可使用期限</a:t>
                      </a:r>
                      <a:r>
                        <a:rPr lang="zh-TW" altLang="en-US" sz="1800" b="0" i="0" u="none" strike="noStrike" kern="1200" baseline="0" dirty="0" smtClean="0">
                          <a:solidFill>
                            <a:schemeClr val="dk1"/>
                          </a:solidFill>
                          <a:latin typeface="+mn-lt"/>
                          <a:ea typeface="+mn-ea"/>
                          <a:cs typeface="+mn-cs"/>
                        </a:rPr>
                        <a:t>如每次登入帳號後能進行系統操作時間限制</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如</a:t>
                      </a:r>
                      <a:r>
                        <a:rPr lang="en-US" altLang="zh-TW" sz="1800" b="0" i="0" u="none" strike="noStrike" kern="1200" baseline="0" dirty="0" smtClean="0">
                          <a:solidFill>
                            <a:schemeClr val="dk1"/>
                          </a:solidFill>
                          <a:latin typeface="+mn-lt"/>
                          <a:ea typeface="+mn-ea"/>
                          <a:cs typeface="+mn-cs"/>
                        </a:rPr>
                        <a:t>1</a:t>
                      </a:r>
                      <a:r>
                        <a:rPr lang="zh-TW" altLang="en-US" sz="1800" b="0" i="0" u="none" strike="noStrike" kern="1200" baseline="0" dirty="0" smtClean="0">
                          <a:solidFill>
                            <a:schemeClr val="dk1"/>
                          </a:solidFill>
                          <a:latin typeface="+mn-lt"/>
                          <a:ea typeface="+mn-ea"/>
                          <a:cs typeface="+mn-cs"/>
                        </a:rPr>
                        <a:t>小時等</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或時段限制</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如</a:t>
                      </a:r>
                      <a:r>
                        <a:rPr lang="en-US" altLang="zh-TW" sz="1800" b="0" i="0" u="none" strike="noStrike" kern="1200" baseline="0" dirty="0" smtClean="0">
                          <a:solidFill>
                            <a:schemeClr val="dk1"/>
                          </a:solidFill>
                          <a:latin typeface="+mn-lt"/>
                          <a:ea typeface="+mn-ea"/>
                          <a:cs typeface="+mn-cs"/>
                        </a:rPr>
                        <a:t>18:00</a:t>
                      </a:r>
                      <a:r>
                        <a:rPr lang="zh-TW" altLang="en-US" sz="1800" b="0" i="0" u="none" strike="noStrike" kern="1200" baseline="0" dirty="0" smtClean="0">
                          <a:solidFill>
                            <a:schemeClr val="dk1"/>
                          </a:solidFill>
                          <a:latin typeface="+mn-lt"/>
                          <a:ea typeface="+mn-ea"/>
                          <a:cs typeface="+mn-cs"/>
                        </a:rPr>
                        <a:t>前等</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。資通系統之使用情況及條件係指資通系統帳號之使用限制，如帳號類型與功能限制、操作時段限制、來源位址、連線數量及存取資源等。 </a:t>
                      </a:r>
                    </a:p>
                    <a:p>
                      <a:pPr marL="342900" indent="-342900">
                        <a:buFont typeface="Arial" panose="020B0604020202020204" pitchFamily="34" charset="0"/>
                        <a:buChar char="•"/>
                      </a:pPr>
                      <a:r>
                        <a:rPr lang="zh-TW" altLang="en-US" sz="1800" b="0" i="0" u="none" strike="noStrike" kern="1200" baseline="0" dirty="0" smtClean="0">
                          <a:solidFill>
                            <a:schemeClr val="dk1"/>
                          </a:solidFill>
                          <a:latin typeface="+mn-lt"/>
                          <a:ea typeface="+mn-ea"/>
                          <a:cs typeface="+mn-cs"/>
                        </a:rPr>
                        <a:t>實務上因各資通系統使用需求之差異，系統管理者可設定不同之閒置時間或可使用期間，並限制各種使用情況及條件以確保安全性。這些條件限制，可能描述於機關相關管理規範內，亦可能是未明文規定之使用慣例要求，惟系統管理者及相關權責人員應熟知這些使用限制，並應確保資通系統已啟用相關設定，例如會談</a:t>
                      </a:r>
                      <a:r>
                        <a:rPr lang="en-US" altLang="zh-TW" sz="1800" b="0" i="0" u="none" strike="noStrike" kern="1200" baseline="0" dirty="0" smtClean="0">
                          <a:solidFill>
                            <a:schemeClr val="dk1"/>
                          </a:solidFill>
                          <a:latin typeface="+mn-lt"/>
                          <a:ea typeface="+mn-ea"/>
                          <a:cs typeface="+mn-cs"/>
                        </a:rPr>
                        <a:t>(Session)</a:t>
                      </a:r>
                      <a:r>
                        <a:rPr lang="zh-TW" altLang="en-US" sz="1800" b="0" i="0" u="none" strike="noStrike" kern="1200" baseline="0" dirty="0" smtClean="0">
                          <a:solidFill>
                            <a:schemeClr val="dk1"/>
                          </a:solidFill>
                          <a:latin typeface="+mn-lt"/>
                          <a:ea typeface="+mn-ea"/>
                          <a:cs typeface="+mn-cs"/>
                        </a:rPr>
                        <a:t>機制常被利用來管理使用者與伺服器之間之連線狀態，多數開發框架皆會內建會談管理功能，並設定使用者操作之閒置期限。以</a:t>
                      </a:r>
                      <a:r>
                        <a:rPr lang="en-US" altLang="zh-TW" sz="1800" b="0" i="0" u="none" strike="noStrike" kern="1200" baseline="0" dirty="0" smtClean="0">
                          <a:solidFill>
                            <a:schemeClr val="dk1"/>
                          </a:solidFill>
                          <a:latin typeface="+mn-lt"/>
                          <a:ea typeface="+mn-ea"/>
                          <a:cs typeface="+mn-cs"/>
                        </a:rPr>
                        <a:t>.NET</a:t>
                      </a:r>
                      <a:r>
                        <a:rPr lang="zh-TW" altLang="en-US" sz="1800" b="0" i="0" u="none" strike="noStrike" kern="1200" baseline="0" dirty="0" smtClean="0">
                          <a:solidFill>
                            <a:schemeClr val="dk1"/>
                          </a:solidFill>
                          <a:latin typeface="+mn-lt"/>
                          <a:ea typeface="+mn-ea"/>
                          <a:cs typeface="+mn-cs"/>
                        </a:rPr>
                        <a:t>開發框架為例，設定會談逾期時間預設值為</a:t>
                      </a:r>
                      <a:r>
                        <a:rPr lang="en-US" altLang="zh-TW" sz="1800" b="0" i="0" u="none" strike="noStrike" kern="1200" baseline="0" dirty="0" smtClean="0">
                          <a:solidFill>
                            <a:schemeClr val="dk1"/>
                          </a:solidFill>
                          <a:latin typeface="+mn-lt"/>
                          <a:ea typeface="+mn-ea"/>
                          <a:cs typeface="+mn-cs"/>
                        </a:rPr>
                        <a:t>20</a:t>
                      </a:r>
                      <a:r>
                        <a:rPr lang="zh-TW" altLang="en-US" sz="1800" b="0" i="0" u="none" strike="noStrike" kern="1200" baseline="0" dirty="0" smtClean="0">
                          <a:solidFill>
                            <a:schemeClr val="dk1"/>
                          </a:solidFill>
                          <a:latin typeface="+mn-lt"/>
                          <a:ea typeface="+mn-ea"/>
                          <a:cs typeface="+mn-cs"/>
                        </a:rPr>
                        <a:t>分鐘，當使用者操作閒置達</a:t>
                      </a:r>
                      <a:r>
                        <a:rPr lang="en-US" altLang="zh-TW" sz="1800" b="0" i="0" u="none" strike="noStrike" kern="1200" baseline="0" dirty="0" smtClean="0">
                          <a:solidFill>
                            <a:schemeClr val="dk1"/>
                          </a:solidFill>
                          <a:latin typeface="+mn-lt"/>
                          <a:ea typeface="+mn-ea"/>
                          <a:cs typeface="+mn-cs"/>
                        </a:rPr>
                        <a:t>20</a:t>
                      </a:r>
                      <a:r>
                        <a:rPr lang="zh-TW" altLang="en-US" sz="1800" b="0" i="0" u="none" strike="noStrike" kern="1200" baseline="0" dirty="0" smtClean="0">
                          <a:solidFill>
                            <a:schemeClr val="dk1"/>
                          </a:solidFill>
                          <a:latin typeface="+mn-lt"/>
                          <a:ea typeface="+mn-ea"/>
                          <a:cs typeface="+mn-cs"/>
                        </a:rPr>
                        <a:t>分鐘時即自動登出。</a:t>
                      </a:r>
                    </a:p>
                  </a:txBody>
                  <a:tcPr anchor="ctr"/>
                </a:tc>
              </a:tr>
            </a:tbl>
          </a:graphicData>
        </a:graphic>
      </p:graphicFrame>
    </p:spTree>
    <p:extLst>
      <p:ext uri="{BB962C8B-B14F-4D97-AF65-F5344CB8AC3E}">
        <p14:creationId xmlns:p14="http://schemas.microsoft.com/office/powerpoint/2010/main" val="7917710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zh-TW" sz="4400" kern="1200" dirty="0" smtClean="0">
                <a:solidFill>
                  <a:srgbClr val="FFFFFF"/>
                </a:solidFill>
                <a:effectLst/>
                <a:latin typeface="+mj-lt"/>
                <a:ea typeface="+mj-ea"/>
                <a:cs typeface="+mj-cs"/>
              </a:rPr>
              <a:t>帳號管理</a:t>
            </a:r>
            <a:r>
              <a:rPr lang="en-US" altLang="zh-TW" sz="4400" kern="1200" dirty="0" smtClean="0">
                <a:solidFill>
                  <a:srgbClr val="FFFFFF"/>
                </a:solidFill>
                <a:effectLst/>
                <a:latin typeface="+mj-lt"/>
                <a:ea typeface="+mj-ea"/>
                <a:cs typeface="+mj-cs"/>
              </a:rPr>
              <a:t>(6)</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211899509"/>
              </p:ext>
            </p:extLst>
          </p:nvPr>
        </p:nvGraphicFramePr>
        <p:xfrm>
          <a:off x="323528" y="1988840"/>
          <a:ext cx="8568952" cy="4608513"/>
        </p:xfrm>
        <a:graphic>
          <a:graphicData uri="http://schemas.openxmlformats.org/drawingml/2006/table">
            <a:tbl>
              <a:tblPr firstRow="1" firstCol="1" bandRow="1">
                <a:tableStyleId>{5C22544A-7EE6-4342-B048-85BDC9FD1C3A}</a:tableStyleId>
              </a:tblPr>
              <a:tblGrid>
                <a:gridCol w="1531543"/>
                <a:gridCol w="7037409"/>
              </a:tblGrid>
              <a:tr h="762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逾越機關所許可之閒置時間或可使用期限時，系統應自動將使用者登出</a:t>
                      </a:r>
                      <a:endParaRPr lang="zh-TW" altLang="en-US" sz="2000" dirty="0"/>
                    </a:p>
                  </a:txBody>
                  <a:tcPr anchor="ctr"/>
                </a:tc>
              </a:tr>
              <a:tr h="431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高</a:t>
                      </a:r>
                      <a:endParaRPr lang="zh-TW" altLang="en-US" sz="2000" dirty="0"/>
                    </a:p>
                  </a:txBody>
                  <a:tcPr anchor="ctr"/>
                </a:tc>
              </a:tr>
              <a:tr h="34149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pPr marL="342900" indent="-342900">
                        <a:buFont typeface="Arial" panose="020B0604020202020204" pitchFamily="34" charset="0"/>
                        <a:buChar char="•"/>
                      </a:pPr>
                      <a:r>
                        <a:rPr lang="zh-TW" altLang="en-US" sz="2000" b="0" i="0" u="none" strike="noStrike" kern="1200" baseline="0" dirty="0" smtClean="0">
                          <a:solidFill>
                            <a:schemeClr val="dk1"/>
                          </a:solidFill>
                          <a:latin typeface="+mn-lt"/>
                          <a:ea typeface="+mn-ea"/>
                          <a:cs typeface="+mn-cs"/>
                        </a:rPr>
                        <a:t>將系統設定為機關所定義之操作</a:t>
                      </a:r>
                      <a:r>
                        <a:rPr lang="zh-TW" altLang="en-US" sz="2000" b="1" i="0" u="none" strike="noStrike" kern="1200" baseline="0" dirty="0" smtClean="0">
                          <a:solidFill>
                            <a:srgbClr val="FF0000"/>
                          </a:solidFill>
                          <a:latin typeface="+mn-lt"/>
                          <a:ea typeface="+mn-ea"/>
                          <a:cs typeface="+mn-cs"/>
                        </a:rPr>
                        <a:t>閒置期限以自動登出帳號</a:t>
                      </a:r>
                      <a:r>
                        <a:rPr lang="zh-TW" altLang="en-US" sz="2000" b="0" i="0" u="none" strike="noStrike" kern="1200" baseline="0" dirty="0" smtClean="0">
                          <a:solidFill>
                            <a:schemeClr val="dk1"/>
                          </a:solidFill>
                          <a:latin typeface="+mn-lt"/>
                          <a:ea typeface="+mn-ea"/>
                          <a:cs typeface="+mn-cs"/>
                        </a:rPr>
                        <a:t>，可減少帳戶被盜用之風險。建議使用開發框架內建會談管理機制，通常已經過嚴謹測試，不僅方便使用，亦能提供足夠安全保護。</a:t>
                      </a:r>
                      <a:endParaRPr lang="en-US" altLang="zh-TW" sz="2000" b="0" i="0" u="none" strike="noStrike" kern="1200" baseline="0" dirty="0" smtClean="0">
                        <a:solidFill>
                          <a:schemeClr val="dk1"/>
                        </a:solidFill>
                        <a:latin typeface="+mn-lt"/>
                        <a:ea typeface="+mn-ea"/>
                        <a:cs typeface="+mn-cs"/>
                      </a:endParaRPr>
                    </a:p>
                    <a:p>
                      <a:pPr marL="342900" indent="-342900">
                        <a:buFont typeface="Arial" panose="020B0604020202020204" pitchFamily="34" charset="0"/>
                        <a:buChar char="•"/>
                      </a:pPr>
                      <a:r>
                        <a:rPr lang="zh-TW" altLang="en-US" sz="2000" b="0" i="0" u="none" strike="noStrike" kern="1200" baseline="0" dirty="0" smtClean="0">
                          <a:solidFill>
                            <a:schemeClr val="dk1"/>
                          </a:solidFill>
                          <a:latin typeface="+mn-lt"/>
                          <a:ea typeface="+mn-ea"/>
                          <a:cs typeface="+mn-cs"/>
                        </a:rPr>
                        <a:t>若由開發人員自行設計帳號登出機制，應確保進行帳號登出時已確實將會談資料作廢。一種常見系統設計缺失是在逾期後僅將操作頁面導向登入畫面，卻仍然繼續留存著舊有會談資料，此時惡意使用者可能會利用瀏覽器網頁瀏覽紀錄或「回上一頁」功能，取得帳號。</a:t>
                      </a:r>
                    </a:p>
                  </a:txBody>
                  <a:tcPr anchor="ctr"/>
                </a:tc>
              </a:tr>
            </a:tbl>
          </a:graphicData>
        </a:graphic>
      </p:graphicFrame>
    </p:spTree>
    <p:extLst>
      <p:ext uri="{BB962C8B-B14F-4D97-AF65-F5344CB8AC3E}">
        <p14:creationId xmlns:p14="http://schemas.microsoft.com/office/powerpoint/2010/main" val="791771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zh-TW" sz="4400" kern="1200" dirty="0" smtClean="0">
                <a:solidFill>
                  <a:srgbClr val="FFFFFF"/>
                </a:solidFill>
                <a:effectLst/>
                <a:latin typeface="+mj-lt"/>
                <a:ea typeface="+mj-ea"/>
                <a:cs typeface="+mj-cs"/>
              </a:rPr>
              <a:t>帳號管理</a:t>
            </a:r>
            <a:r>
              <a:rPr lang="en-US" altLang="zh-TW" sz="4400" kern="1200" dirty="0" smtClean="0">
                <a:solidFill>
                  <a:srgbClr val="FFFFFF"/>
                </a:solidFill>
                <a:effectLst/>
                <a:latin typeface="+mj-lt"/>
                <a:ea typeface="+mj-ea"/>
                <a:cs typeface="+mj-cs"/>
              </a:rPr>
              <a:t>(7)</a:t>
            </a:r>
            <a:endParaRPr lang="zh-TW" altLang="en-US" dirty="0"/>
          </a:p>
        </p:txBody>
      </p:sp>
      <p:graphicFrame>
        <p:nvGraphicFramePr>
          <p:cNvPr id="4" name="內容版面配置區 6"/>
          <p:cNvGraphicFramePr>
            <a:graphicFrameLocks/>
          </p:cNvGraphicFramePr>
          <p:nvPr>
            <p:extLst>
              <p:ext uri="{D42A27DB-BD31-4B8C-83A1-F6EECF244321}">
                <p14:modId xmlns:p14="http://schemas.microsoft.com/office/powerpoint/2010/main" val="1022014499"/>
              </p:ext>
            </p:extLst>
          </p:nvPr>
        </p:nvGraphicFramePr>
        <p:xfrm>
          <a:off x="323528" y="2564904"/>
          <a:ext cx="8496944" cy="2638022"/>
        </p:xfrm>
        <a:graphic>
          <a:graphicData uri="http://schemas.openxmlformats.org/drawingml/2006/table">
            <a:tbl>
              <a:tblPr firstRow="1" firstCol="1" bandRow="1">
                <a:tableStyleId>{5C22544A-7EE6-4342-B048-85BDC9FD1C3A}</a:tableStyleId>
              </a:tblPr>
              <a:tblGrid>
                <a:gridCol w="1518673"/>
                <a:gridCol w="6978271"/>
              </a:tblGrid>
              <a:tr h="8160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應依機關規定之情況及條件，使用資通系統</a:t>
                      </a:r>
                      <a:endParaRPr lang="zh-TW" altLang="en-US" sz="2000" dirty="0"/>
                    </a:p>
                  </a:txBody>
                  <a:tcPr anchor="ctr"/>
                </a:tc>
              </a:tr>
              <a:tr h="8160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1" i="0" u="none" strike="noStrike" kern="1200" baseline="0" dirty="0" smtClean="0">
                          <a:solidFill>
                            <a:srgbClr val="FF0000"/>
                          </a:solidFill>
                          <a:latin typeface="+mn-lt"/>
                          <a:ea typeface="+mn-ea"/>
                          <a:cs typeface="+mn-cs"/>
                        </a:rPr>
                        <a:t>高</a:t>
                      </a:r>
                      <a:endParaRPr lang="zh-TW" altLang="en-US" sz="2000" b="1" dirty="0">
                        <a:solidFill>
                          <a:srgbClr val="FF0000"/>
                        </a:solidFill>
                      </a:endParaRPr>
                    </a:p>
                  </a:txBody>
                  <a:tcPr anchor="ctr"/>
                </a:tc>
              </a:tr>
              <a:tr h="8160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r>
                        <a:rPr lang="zh-TW" altLang="en-US" sz="2000" b="0" i="0" u="none" strike="noStrike" kern="1200" baseline="0" dirty="0" smtClean="0">
                          <a:solidFill>
                            <a:schemeClr val="dk1"/>
                          </a:solidFill>
                          <a:latin typeface="+mn-lt"/>
                          <a:ea typeface="+mn-ea"/>
                          <a:cs typeface="+mn-cs"/>
                        </a:rPr>
                        <a:t>為強化資通系統安全性，</a:t>
                      </a:r>
                      <a:r>
                        <a:rPr lang="zh-TW" altLang="en-US" sz="2000" b="1" i="0" u="none" strike="noStrike" kern="1200" baseline="0" dirty="0" smtClean="0">
                          <a:solidFill>
                            <a:srgbClr val="FF0000"/>
                          </a:solidFill>
                          <a:latin typeface="+mn-lt"/>
                          <a:ea typeface="+mn-ea"/>
                          <a:cs typeface="+mn-cs"/>
                        </a:rPr>
                        <a:t>系統管理者可限制各種不同使用情況及條件，使用者應符合所規定之使用規範</a:t>
                      </a:r>
                      <a:r>
                        <a:rPr lang="zh-TW" altLang="en-US" sz="2000" b="0" i="0" u="none" strike="noStrike" kern="1200" baseline="0" dirty="0" smtClean="0">
                          <a:solidFill>
                            <a:schemeClr val="dk1"/>
                          </a:solidFill>
                          <a:latin typeface="+mn-lt"/>
                          <a:ea typeface="+mn-ea"/>
                          <a:cs typeface="+mn-cs"/>
                        </a:rPr>
                        <a:t>	</a:t>
                      </a:r>
                    </a:p>
                    <a:p>
                      <a:endParaRPr lang="zh-TW" altLang="en-US" sz="2000" dirty="0"/>
                    </a:p>
                  </a:txBody>
                  <a:tcPr anchor="ctr"/>
                </a:tc>
              </a:tr>
            </a:tbl>
          </a:graphicData>
        </a:graphic>
      </p:graphicFrame>
    </p:spTree>
    <p:extLst>
      <p:ext uri="{BB962C8B-B14F-4D97-AF65-F5344CB8AC3E}">
        <p14:creationId xmlns:p14="http://schemas.microsoft.com/office/powerpoint/2010/main" val="25035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467544" y="260648"/>
            <a:ext cx="8229600" cy="610328"/>
          </a:xfrm>
        </p:spPr>
        <p:txBody>
          <a:bodyPr>
            <a:normAutofit fontScale="90000"/>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zh-TW" sz="4400" kern="1200" dirty="0" smtClean="0">
                <a:solidFill>
                  <a:srgbClr val="FFFFFF"/>
                </a:solidFill>
                <a:effectLst/>
                <a:latin typeface="+mj-lt"/>
                <a:ea typeface="+mj-ea"/>
                <a:cs typeface="+mj-cs"/>
              </a:rPr>
              <a:t>帳號管理</a:t>
            </a:r>
            <a:r>
              <a:rPr lang="en-US" altLang="zh-TW" sz="4400" kern="1200" dirty="0" smtClean="0">
                <a:solidFill>
                  <a:srgbClr val="FFFFFF"/>
                </a:solidFill>
                <a:effectLst/>
                <a:latin typeface="+mj-lt"/>
                <a:ea typeface="+mj-ea"/>
                <a:cs typeface="+mj-cs"/>
              </a:rPr>
              <a:t>(8)</a:t>
            </a:r>
            <a:endParaRPr lang="zh-TW" altLang="en-US" dirty="0"/>
          </a:p>
        </p:txBody>
      </p:sp>
      <p:graphicFrame>
        <p:nvGraphicFramePr>
          <p:cNvPr id="4" name="內容版面配置區 6"/>
          <p:cNvGraphicFramePr>
            <a:graphicFrameLocks/>
          </p:cNvGraphicFramePr>
          <p:nvPr>
            <p:extLst>
              <p:ext uri="{D42A27DB-BD31-4B8C-83A1-F6EECF244321}">
                <p14:modId xmlns:p14="http://schemas.microsoft.com/office/powerpoint/2010/main" val="3195998307"/>
              </p:ext>
            </p:extLst>
          </p:nvPr>
        </p:nvGraphicFramePr>
        <p:xfrm>
          <a:off x="179512" y="1801336"/>
          <a:ext cx="8784976" cy="4868024"/>
        </p:xfrm>
        <a:graphic>
          <a:graphicData uri="http://schemas.openxmlformats.org/drawingml/2006/table">
            <a:tbl>
              <a:tblPr firstRow="1" firstCol="1" bandRow="1">
                <a:tableStyleId>{5C22544A-7EE6-4342-B048-85BDC9FD1C3A}</a:tableStyleId>
              </a:tblPr>
              <a:tblGrid>
                <a:gridCol w="1276449"/>
                <a:gridCol w="7508527"/>
              </a:tblGrid>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sz="18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監控資通系統帳號，如發現帳號違常使用時回報管理者</a:t>
                      </a:r>
                      <a:endParaRPr lang="zh-TW" altLang="en-US" sz="1800" dirty="0"/>
                    </a:p>
                  </a:txBody>
                  <a:tcPr anchor="ct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sz="18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高</a:t>
                      </a:r>
                      <a:endParaRPr lang="zh-TW" altLang="en-US" sz="1800" dirty="0"/>
                    </a:p>
                  </a:txBody>
                  <a:tcPr anchor="ctr"/>
                </a:tc>
              </a:tr>
              <a:tr h="10321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sz="1800" dirty="0"/>
                    </a:p>
                  </a:txBody>
                  <a:tcPr anchor="ctr"/>
                </a:tc>
                <a:tc>
                  <a:txBody>
                    <a:bodyPr/>
                    <a:lstStyle/>
                    <a:p>
                      <a:pPr marL="285750" indent="-285750">
                        <a:buFont typeface="Arial" panose="020B0604020202020204" pitchFamily="34" charset="0"/>
                        <a:buChar char="•"/>
                      </a:pPr>
                      <a:r>
                        <a:rPr lang="zh-TW" altLang="en-US" sz="1800" b="0" i="0" u="none" strike="noStrike" kern="1200" baseline="0" dirty="0" smtClean="0">
                          <a:solidFill>
                            <a:schemeClr val="dk1"/>
                          </a:solidFill>
                          <a:latin typeface="+mn-lt"/>
                          <a:ea typeface="+mn-ea"/>
                          <a:cs typeface="+mn-cs"/>
                        </a:rPr>
                        <a:t>帳號違常使用係指與</a:t>
                      </a:r>
                      <a:r>
                        <a:rPr lang="zh-TW" altLang="en-US" sz="1800" b="1" i="0" u="none" strike="noStrike" kern="1200" baseline="0" dirty="0" smtClean="0">
                          <a:solidFill>
                            <a:srgbClr val="FF0000"/>
                          </a:solidFill>
                          <a:latin typeface="+mn-lt"/>
                          <a:ea typeface="+mn-ea"/>
                          <a:cs typeface="+mn-cs"/>
                        </a:rPr>
                        <a:t>使用者日常工作使用模式不相符之行為</a:t>
                      </a:r>
                      <a:r>
                        <a:rPr lang="zh-TW" altLang="en-US" sz="1800" b="0" i="0" u="none" strike="noStrike" kern="1200" baseline="0" dirty="0" smtClean="0">
                          <a:solidFill>
                            <a:schemeClr val="dk1"/>
                          </a:solidFill>
                          <a:latin typeface="+mn-lt"/>
                          <a:ea typeface="+mn-ea"/>
                          <a:cs typeface="+mn-cs"/>
                        </a:rPr>
                        <a:t>，例如於異常時間登入資通系統、於非業務期間存取重要系統服務、存取機敏資訊出現不正常瀏覽流量，或是頻繁觸發帳號身分驗證失敗等情況。 </a:t>
                      </a:r>
                    </a:p>
                    <a:p>
                      <a:pPr marL="285750" indent="-285750">
                        <a:buFont typeface="Arial" panose="020B0604020202020204" pitchFamily="34" charset="0"/>
                        <a:buChar char="•"/>
                      </a:pPr>
                      <a:r>
                        <a:rPr lang="zh-TW" altLang="en-US" sz="1800" b="1" i="0" u="none" strike="noStrike" kern="1200" baseline="0" dirty="0" smtClean="0">
                          <a:solidFill>
                            <a:srgbClr val="FF0000"/>
                          </a:solidFill>
                          <a:latin typeface="+mn-lt"/>
                          <a:ea typeface="+mn-ea"/>
                          <a:cs typeface="+mn-cs"/>
                        </a:rPr>
                        <a:t>資通系統帳號之監控，如部署各式資安監控防護產品</a:t>
                      </a:r>
                      <a:r>
                        <a:rPr lang="zh-TW" altLang="en-US" sz="1800" b="0" i="0" u="none" strike="noStrike" kern="1200" baseline="0" dirty="0" smtClean="0">
                          <a:solidFill>
                            <a:schemeClr val="dk1"/>
                          </a:solidFill>
                          <a:latin typeface="+mn-lt"/>
                          <a:ea typeface="+mn-ea"/>
                          <a:cs typeface="+mn-cs"/>
                        </a:rPr>
                        <a:t>，包含但不限於安全資訊事件管理</a:t>
                      </a:r>
                      <a:r>
                        <a:rPr lang="en-US" altLang="zh-TW" sz="1800" b="0" i="0" u="none" strike="noStrike" kern="1200" baseline="0" dirty="0" smtClean="0">
                          <a:solidFill>
                            <a:schemeClr val="dk1"/>
                          </a:solidFill>
                          <a:latin typeface="+mn-lt"/>
                          <a:ea typeface="+mn-ea"/>
                          <a:cs typeface="+mn-cs"/>
                        </a:rPr>
                        <a:t>(Security Information and Event Management, SIEM)</a:t>
                      </a:r>
                      <a:r>
                        <a:rPr lang="zh-TW" altLang="en-US" sz="1800" b="0" i="0" u="none" strike="noStrike" kern="1200" baseline="0" dirty="0" smtClean="0">
                          <a:solidFill>
                            <a:schemeClr val="dk1"/>
                          </a:solidFill>
                          <a:latin typeface="+mn-lt"/>
                          <a:ea typeface="+mn-ea"/>
                          <a:cs typeface="+mn-cs"/>
                        </a:rPr>
                        <a:t>、入侵偵測系統</a:t>
                      </a:r>
                      <a:r>
                        <a:rPr lang="en-US" altLang="zh-TW" sz="1800" b="0" i="0" u="none" strike="noStrike" kern="1200" baseline="0" dirty="0" smtClean="0">
                          <a:solidFill>
                            <a:schemeClr val="dk1"/>
                          </a:solidFill>
                          <a:latin typeface="+mn-lt"/>
                          <a:ea typeface="+mn-ea"/>
                          <a:cs typeface="+mn-cs"/>
                        </a:rPr>
                        <a:t>(Intrusion Detection System, IDS)</a:t>
                      </a:r>
                      <a:r>
                        <a:rPr lang="zh-TW" altLang="en-US" sz="1800" b="0" i="0" u="none" strike="noStrike" kern="1200" baseline="0" dirty="0" smtClean="0">
                          <a:solidFill>
                            <a:schemeClr val="dk1"/>
                          </a:solidFill>
                          <a:latin typeface="+mn-lt"/>
                          <a:ea typeface="+mn-ea"/>
                          <a:cs typeface="+mn-cs"/>
                        </a:rPr>
                        <a:t>、入侵預防系統</a:t>
                      </a:r>
                      <a:r>
                        <a:rPr lang="en-US" altLang="zh-TW" sz="1800" b="0" i="0" u="none" strike="noStrike" kern="1200" baseline="0" dirty="0" smtClean="0">
                          <a:solidFill>
                            <a:schemeClr val="dk1"/>
                          </a:solidFill>
                          <a:latin typeface="+mn-lt"/>
                          <a:ea typeface="+mn-ea"/>
                          <a:cs typeface="+mn-cs"/>
                        </a:rPr>
                        <a:t>(Intrusion Prevention System, IPS)</a:t>
                      </a:r>
                      <a:r>
                        <a:rPr lang="zh-TW" altLang="en-US" sz="1800" b="0" i="0" u="none" strike="noStrike" kern="1200" baseline="0" dirty="0" smtClean="0">
                          <a:solidFill>
                            <a:schemeClr val="dk1"/>
                          </a:solidFill>
                          <a:latin typeface="+mn-lt"/>
                          <a:ea typeface="+mn-ea"/>
                          <a:cs typeface="+mn-cs"/>
                        </a:rPr>
                        <a:t>、網站應用程式防火牆</a:t>
                      </a:r>
                      <a:r>
                        <a:rPr lang="en-US" altLang="zh-TW" sz="1800" b="0" i="0" u="none" strike="noStrike" kern="1200" baseline="0" dirty="0" smtClean="0">
                          <a:solidFill>
                            <a:schemeClr val="dk1"/>
                          </a:solidFill>
                          <a:latin typeface="+mn-lt"/>
                          <a:ea typeface="+mn-ea"/>
                          <a:cs typeface="+mn-cs"/>
                        </a:rPr>
                        <a:t>(Web Application Firewall, WAF)</a:t>
                      </a:r>
                      <a:r>
                        <a:rPr lang="zh-TW" altLang="en-US" sz="1800" b="0" i="0" u="none" strike="noStrike" kern="1200" baseline="0" dirty="0" smtClean="0">
                          <a:solidFill>
                            <a:schemeClr val="dk1"/>
                          </a:solidFill>
                          <a:latin typeface="+mn-lt"/>
                          <a:ea typeface="+mn-ea"/>
                          <a:cs typeface="+mn-cs"/>
                        </a:rPr>
                        <a:t>、身分識別與存取管理</a:t>
                      </a:r>
                      <a:r>
                        <a:rPr lang="en-US" altLang="zh-TW" sz="1800" b="0" i="0" u="none" strike="noStrike" kern="1200" baseline="0" dirty="0" smtClean="0">
                          <a:solidFill>
                            <a:schemeClr val="dk1"/>
                          </a:solidFill>
                          <a:latin typeface="+mn-lt"/>
                          <a:ea typeface="+mn-ea"/>
                          <a:cs typeface="+mn-cs"/>
                        </a:rPr>
                        <a:t>(Identity and Access Management, IAM)</a:t>
                      </a:r>
                      <a:r>
                        <a:rPr lang="zh-TW" altLang="en-US" sz="1800" b="0" i="0" u="none" strike="noStrike" kern="1200" baseline="0" dirty="0" smtClean="0">
                          <a:solidFill>
                            <a:schemeClr val="dk1"/>
                          </a:solidFill>
                          <a:latin typeface="+mn-lt"/>
                          <a:ea typeface="+mn-ea"/>
                          <a:cs typeface="+mn-cs"/>
                        </a:rPr>
                        <a:t>以及特權帳號管理</a:t>
                      </a:r>
                      <a:r>
                        <a:rPr lang="en-US" altLang="zh-TW" sz="1800" b="0" i="0" u="none" strike="noStrike" kern="1200" baseline="0" dirty="0" smtClean="0">
                          <a:solidFill>
                            <a:schemeClr val="dk1"/>
                          </a:solidFill>
                          <a:latin typeface="+mn-lt"/>
                          <a:ea typeface="+mn-ea"/>
                          <a:cs typeface="+mn-cs"/>
                        </a:rPr>
                        <a:t>(Privileged Account Manager, PAM)</a:t>
                      </a:r>
                      <a:r>
                        <a:rPr lang="zh-TW" altLang="en-US" sz="1800" b="0" i="0" u="none" strike="noStrike" kern="1200" baseline="0" dirty="0" smtClean="0">
                          <a:solidFill>
                            <a:schemeClr val="dk1"/>
                          </a:solidFill>
                          <a:latin typeface="+mn-lt"/>
                          <a:ea typeface="+mn-ea"/>
                          <a:cs typeface="+mn-cs"/>
                        </a:rPr>
                        <a:t>等，亦可評估導入</a:t>
                      </a:r>
                      <a:r>
                        <a:rPr lang="en-US" altLang="zh-TW" sz="1800" b="0" i="0" u="none" strike="noStrike" kern="1200" baseline="0" dirty="0" smtClean="0">
                          <a:solidFill>
                            <a:schemeClr val="dk1"/>
                          </a:solidFill>
                          <a:latin typeface="+mn-lt"/>
                          <a:ea typeface="+mn-ea"/>
                          <a:cs typeface="+mn-cs"/>
                        </a:rPr>
                        <a:t>SOC</a:t>
                      </a:r>
                      <a:r>
                        <a:rPr lang="zh-TW" altLang="en-US" sz="1800" b="0" i="0" u="none" strike="noStrike" kern="1200" baseline="0" dirty="0" smtClean="0">
                          <a:solidFill>
                            <a:schemeClr val="dk1"/>
                          </a:solidFill>
                          <a:latin typeface="+mn-lt"/>
                          <a:ea typeface="+mn-ea"/>
                          <a:cs typeface="+mn-cs"/>
                        </a:rPr>
                        <a:t>服務，或於資通系統設計異常警示功能，如實作系統例外處理</a:t>
                      </a:r>
                      <a:r>
                        <a:rPr lang="en-US" altLang="zh-TW" sz="1800" b="0" i="0" u="none" strike="noStrike" kern="1200" baseline="0" dirty="0" smtClean="0">
                          <a:solidFill>
                            <a:schemeClr val="dk1"/>
                          </a:solidFill>
                          <a:latin typeface="+mn-lt"/>
                          <a:ea typeface="+mn-ea"/>
                          <a:cs typeface="+mn-cs"/>
                        </a:rPr>
                        <a:t>(Exception Handling)</a:t>
                      </a:r>
                      <a:r>
                        <a:rPr lang="zh-TW" altLang="en-US" sz="1800" b="0" i="0" u="none" strike="noStrike" kern="1200" baseline="0" dirty="0" smtClean="0">
                          <a:solidFill>
                            <a:schemeClr val="dk1"/>
                          </a:solidFill>
                          <a:latin typeface="+mn-lt"/>
                          <a:ea typeface="+mn-ea"/>
                          <a:cs typeface="+mn-cs"/>
                        </a:rPr>
                        <a:t>機制，</a:t>
                      </a:r>
                      <a:r>
                        <a:rPr lang="zh-TW" altLang="en-US" sz="1800" b="1" i="0" u="none" strike="noStrike" kern="1200" baseline="0" dirty="0" smtClean="0">
                          <a:solidFill>
                            <a:srgbClr val="FF0000"/>
                          </a:solidFill>
                          <a:latin typeface="+mn-lt"/>
                          <a:ea typeface="+mn-ea"/>
                          <a:cs typeface="+mn-cs"/>
                        </a:rPr>
                        <a:t>當發生帳號疑似惡意破解、越權存取及違規使用行為時提出警告。 </a:t>
                      </a:r>
                    </a:p>
                    <a:p>
                      <a:pPr marL="285750" indent="-285750">
                        <a:buFont typeface="Arial" panose="020B0604020202020204" pitchFamily="34" charset="0"/>
                        <a:buChar char="•"/>
                      </a:pPr>
                      <a:r>
                        <a:rPr lang="zh-TW" altLang="en-US" sz="1800" b="1" i="0" u="none" strike="noStrike" kern="1200" baseline="0" dirty="0" smtClean="0">
                          <a:solidFill>
                            <a:srgbClr val="FF0000"/>
                          </a:solidFill>
                          <a:latin typeface="+mn-lt"/>
                          <a:ea typeface="+mn-ea"/>
                          <a:cs typeface="+mn-cs"/>
                        </a:rPr>
                        <a:t>向管理者回報</a:t>
                      </a:r>
                      <a:r>
                        <a:rPr lang="zh-TW" altLang="en-US" sz="1800" b="0" i="0" u="none" strike="noStrike" kern="1200" baseline="0" dirty="0" smtClean="0">
                          <a:solidFill>
                            <a:schemeClr val="dk1"/>
                          </a:solidFill>
                          <a:latin typeface="+mn-lt"/>
                          <a:ea typeface="+mn-ea"/>
                          <a:cs typeface="+mn-cs"/>
                        </a:rPr>
                        <a:t>方式，如人工回報、於系統操作頁面顯示警告畫面，以及寄送警示信件或簡訊等各種通知方式。</a:t>
                      </a:r>
                      <a:endParaRPr lang="zh-TW" altLang="en-US" sz="1800" dirty="0"/>
                    </a:p>
                  </a:txBody>
                  <a:tcPr anchor="ctr"/>
                </a:tc>
              </a:tr>
            </a:tbl>
          </a:graphicData>
        </a:graphic>
      </p:graphicFrame>
    </p:spTree>
    <p:extLst>
      <p:ext uri="{BB962C8B-B14F-4D97-AF65-F5344CB8AC3E}">
        <p14:creationId xmlns:p14="http://schemas.microsoft.com/office/powerpoint/2010/main" val="2878485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en-US" sz="4400" b="0" i="0" u="none" strike="noStrike" kern="1200" baseline="0" dirty="0" smtClean="0">
                <a:solidFill>
                  <a:srgbClr val="FFFFFF"/>
                </a:solidFill>
                <a:latin typeface="+mj-lt"/>
                <a:ea typeface="+mj-ea"/>
                <a:cs typeface="+mj-cs"/>
              </a:rPr>
              <a:t>最小權限</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3681830770"/>
              </p:ext>
            </p:extLst>
          </p:nvPr>
        </p:nvGraphicFramePr>
        <p:xfrm>
          <a:off x="323528" y="1556791"/>
          <a:ext cx="8496944" cy="5170724"/>
        </p:xfrm>
        <a:graphic>
          <a:graphicData uri="http://schemas.openxmlformats.org/drawingml/2006/table">
            <a:tbl>
              <a:tblPr firstRow="1" firstCol="1" bandRow="1">
                <a:tableStyleId>{5C22544A-7EE6-4342-B048-85BDC9FD1C3A}</a:tableStyleId>
              </a:tblPr>
              <a:tblGrid>
                <a:gridCol w="1518673"/>
                <a:gridCol w="6978271"/>
              </a:tblGrid>
              <a:tr h="504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最小權限控制措施</a:t>
                      </a:r>
                      <a:endParaRPr lang="zh-TW" altLang="en-US" sz="2000" dirty="0"/>
                    </a:p>
                  </a:txBody>
                  <a:tcPr anchor="ct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中、高</a:t>
                      </a:r>
                      <a:endParaRPr lang="zh-TW" altLang="en-US" sz="2000" dirty="0"/>
                    </a:p>
                  </a:txBody>
                  <a:tcPr anchor="ctr"/>
                </a:tc>
              </a:tr>
              <a:tr h="42346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r>
                        <a:rPr lang="zh-TW" altLang="en-US" sz="2000" b="0" i="0" u="none" strike="noStrike" kern="1200" baseline="0" dirty="0" smtClean="0">
                          <a:solidFill>
                            <a:schemeClr val="dk1"/>
                          </a:solidFill>
                          <a:latin typeface="+mn-lt"/>
                          <a:ea typeface="+mn-ea"/>
                          <a:cs typeface="+mn-cs"/>
                        </a:rPr>
                        <a:t>應依資通系統使用需求，</a:t>
                      </a:r>
                      <a:r>
                        <a:rPr lang="zh-TW" altLang="en-US" sz="2000" b="1" i="0" u="none" strike="noStrike" kern="1200" baseline="0" dirty="0" smtClean="0">
                          <a:solidFill>
                            <a:srgbClr val="FF0000"/>
                          </a:solidFill>
                          <a:latin typeface="+mn-lt"/>
                          <a:ea typeface="+mn-ea"/>
                          <a:cs typeface="+mn-cs"/>
                        </a:rPr>
                        <a:t>賦予各級人員必要之系統存取權限</a:t>
                      </a:r>
                      <a:r>
                        <a:rPr lang="zh-TW" altLang="en-US" sz="2000" b="0" i="0" u="none" strike="noStrike" kern="1200" baseline="0" dirty="0" smtClean="0">
                          <a:solidFill>
                            <a:schemeClr val="dk1"/>
                          </a:solidFill>
                          <a:latin typeface="+mn-lt"/>
                          <a:ea typeface="+mn-ea"/>
                          <a:cs typeface="+mn-cs"/>
                        </a:rPr>
                        <a:t>。機關員工之系統存取權限，應以執行法定任務所必要者為限，例如不同業務單位因使用需求差異，所賦予資通系統存取權限亦會有所區別，應針對使用者及角色，僅賦予所需要之最低權限。軟體程序</a:t>
                      </a:r>
                      <a:r>
                        <a:rPr lang="en-US" altLang="zh-TW" sz="2000" b="0" i="0" u="none" strike="noStrike" kern="1200" baseline="0" dirty="0" smtClean="0">
                          <a:solidFill>
                            <a:schemeClr val="dk1"/>
                          </a:solidFill>
                          <a:latin typeface="+mn-lt"/>
                          <a:ea typeface="+mn-ea"/>
                          <a:cs typeface="+mn-cs"/>
                        </a:rPr>
                        <a:t>(process)</a:t>
                      </a:r>
                      <a:r>
                        <a:rPr lang="zh-TW" altLang="en-US" sz="2000" b="0" i="0" u="none" strike="noStrike" kern="1200" baseline="0" dirty="0" smtClean="0">
                          <a:solidFill>
                            <a:schemeClr val="dk1"/>
                          </a:solidFill>
                          <a:latin typeface="+mn-lt"/>
                          <a:ea typeface="+mn-ea"/>
                          <a:cs typeface="+mn-cs"/>
                        </a:rPr>
                        <a:t>及伺服器服務之執行權限，亦應符合最小權限原則，例如以一般使用者權限啟動執行，儘量避免使用系統管理者或最高權限。</a:t>
                      </a:r>
                      <a:endParaRPr lang="en-US" altLang="zh-TW" sz="2000" b="0" i="0" u="none" strike="noStrike" kern="1200" baseline="0" dirty="0" smtClean="0">
                        <a:solidFill>
                          <a:schemeClr val="dk1"/>
                        </a:solidFill>
                        <a:latin typeface="+mn-lt"/>
                        <a:ea typeface="+mn-ea"/>
                        <a:cs typeface="+mn-cs"/>
                      </a:endParaRPr>
                    </a:p>
                    <a:p>
                      <a:r>
                        <a:rPr lang="zh-TW" altLang="en-US" sz="2000" b="0" i="0" u="none" strike="noStrike" kern="1200" baseline="0" dirty="0" smtClean="0">
                          <a:solidFill>
                            <a:schemeClr val="dk1"/>
                          </a:solidFill>
                          <a:latin typeface="+mn-lt"/>
                          <a:ea typeface="+mn-ea"/>
                          <a:cs typeface="+mn-cs"/>
                        </a:rPr>
                        <a:t>配發系統</a:t>
                      </a:r>
                      <a:r>
                        <a:rPr lang="zh-TW" altLang="en-US" sz="2000" b="1" i="0" u="none" strike="noStrike" kern="1200" baseline="0" dirty="0" smtClean="0">
                          <a:solidFill>
                            <a:srgbClr val="FF0000"/>
                          </a:solidFill>
                          <a:latin typeface="+mn-lt"/>
                          <a:ea typeface="+mn-ea"/>
                          <a:cs typeface="+mn-cs"/>
                        </a:rPr>
                        <a:t>最高管理權限</a:t>
                      </a:r>
                      <a:r>
                        <a:rPr lang="zh-TW" altLang="en-US" sz="2000" b="0" i="0" u="none" strike="noStrike" kern="1200" baseline="0" dirty="0" smtClean="0">
                          <a:solidFill>
                            <a:schemeClr val="dk1"/>
                          </a:solidFill>
                          <a:latin typeface="+mn-lt"/>
                          <a:ea typeface="+mn-ea"/>
                          <a:cs typeface="+mn-cs"/>
                        </a:rPr>
                        <a:t>之人員及掌理重要技術與作業控制之特定人員帳號時，</a:t>
                      </a:r>
                      <a:r>
                        <a:rPr lang="zh-TW" altLang="en-US" sz="2000" b="1" i="0" u="none" strike="noStrike" kern="1200" baseline="0" dirty="0" smtClean="0">
                          <a:solidFill>
                            <a:srgbClr val="FF0000"/>
                          </a:solidFill>
                          <a:latin typeface="+mn-lt"/>
                          <a:ea typeface="+mn-ea"/>
                          <a:cs typeface="+mn-cs"/>
                        </a:rPr>
                        <a:t>應經過審慎之評估與限制</a:t>
                      </a:r>
                      <a:r>
                        <a:rPr lang="zh-TW" altLang="en-US" sz="2000" b="0" i="0" u="none" strike="noStrike" kern="1200" baseline="0" dirty="0" smtClean="0">
                          <a:solidFill>
                            <a:schemeClr val="dk1"/>
                          </a:solidFill>
                          <a:latin typeface="+mn-lt"/>
                          <a:ea typeface="+mn-ea"/>
                          <a:cs typeface="+mn-cs"/>
                        </a:rPr>
                        <a:t>，防範非業務必要所需之機關人員與非機關使用者執行特權功能，如創建帳號、管理加密金鑰或變更系統重要組態設定等。機關亦可透過定期帳號權限清查，審核帳號使用者與其權限是否符合其業務所需之最小權限。</a:t>
                      </a:r>
                      <a:endParaRPr lang="zh-TW" altLang="en-US" sz="2000" dirty="0"/>
                    </a:p>
                  </a:txBody>
                  <a:tcPr anchor="ctr"/>
                </a:tc>
              </a:tr>
            </a:tbl>
          </a:graphicData>
        </a:graphic>
      </p:graphicFrame>
    </p:spTree>
    <p:extLst>
      <p:ext uri="{BB962C8B-B14F-4D97-AF65-F5344CB8AC3E}">
        <p14:creationId xmlns:p14="http://schemas.microsoft.com/office/powerpoint/2010/main" val="426597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en-US" sz="4400" b="0" i="0" u="none" strike="noStrike" kern="1200" baseline="0" dirty="0" smtClean="0">
                <a:solidFill>
                  <a:srgbClr val="FFFFFF"/>
                </a:solidFill>
                <a:latin typeface="+mj-lt"/>
                <a:ea typeface="+mj-ea"/>
                <a:cs typeface="+mj-cs"/>
              </a:rPr>
              <a:t>遠端存取</a:t>
            </a:r>
            <a:r>
              <a:rPr lang="en-US" altLang="zh-TW" sz="4400" kern="1200" dirty="0" smtClean="0">
                <a:solidFill>
                  <a:srgbClr val="FFFFFF"/>
                </a:solidFill>
                <a:effectLst/>
                <a:latin typeface="+mj-lt"/>
                <a:ea typeface="+mj-ea"/>
                <a:cs typeface="+mj-cs"/>
              </a:rPr>
              <a:t>(1)</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1751959185"/>
              </p:ext>
            </p:extLst>
          </p:nvPr>
        </p:nvGraphicFramePr>
        <p:xfrm>
          <a:off x="395536" y="1412776"/>
          <a:ext cx="8496944" cy="5040560"/>
        </p:xfrm>
        <a:graphic>
          <a:graphicData uri="http://schemas.openxmlformats.org/drawingml/2006/table">
            <a:tbl>
              <a:tblPr firstRow="1" firstCol="1" bandRow="1">
                <a:tableStyleId>{5C22544A-7EE6-4342-B048-85BDC9FD1C3A}</a:tableStyleId>
              </a:tblPr>
              <a:tblGrid>
                <a:gridCol w="1518673"/>
                <a:gridCol w="6978271"/>
              </a:tblGrid>
              <a:tr h="783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對於每一種允許之遠端存取類型，均應先取得授權，建立使用限制、組態需求、連線需求及文件化，</a:t>
                      </a:r>
                      <a:endParaRPr lang="zh-TW" altLang="en-US" dirty="0"/>
                    </a:p>
                  </a:txBody>
                  <a:tcPr anchor="ctr"/>
                </a:tc>
              </a:tr>
              <a:tr h="453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普、中、高</a:t>
                      </a:r>
                      <a:endParaRPr lang="zh-TW" altLang="en-US" dirty="0"/>
                    </a:p>
                  </a:txBody>
                  <a:tcPr anchor="ctr"/>
                </a:tc>
              </a:tr>
              <a:tr h="3803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dirty="0"/>
                    </a:p>
                  </a:txBody>
                  <a:tcPr anchor="ctr"/>
                </a:tc>
                <a:tc>
                  <a:txBody>
                    <a:bodyPr/>
                    <a:lstStyle/>
                    <a:p>
                      <a:pPr marL="285750" indent="-285750">
                        <a:buFont typeface="Arial" panose="020B0604020202020204" pitchFamily="34" charset="0"/>
                        <a:buChar char="•"/>
                      </a:pPr>
                      <a:r>
                        <a:rPr lang="zh-TW" altLang="en-US" sz="1800" b="0" i="0" u="none" strike="noStrike" kern="1200" baseline="0" dirty="0" smtClean="0">
                          <a:solidFill>
                            <a:schemeClr val="dk1"/>
                          </a:solidFill>
                          <a:latin typeface="+mn-lt"/>
                          <a:ea typeface="+mn-ea"/>
                          <a:cs typeface="+mn-cs"/>
                        </a:rPr>
                        <a:t>遠端存取係指使用者</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或代表使用者行為程序</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透過非本地端網路</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如網際網路等</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通信存取機關資通系統之連線行為，常用網路協定包含但不限於</a:t>
                      </a:r>
                      <a:r>
                        <a:rPr lang="en-US" altLang="zh-TW" sz="1800" b="0" i="0" u="none" strike="noStrike" kern="1200" baseline="0" dirty="0" smtClean="0">
                          <a:solidFill>
                            <a:schemeClr val="dk1"/>
                          </a:solidFill>
                          <a:latin typeface="+mn-lt"/>
                          <a:ea typeface="+mn-ea"/>
                          <a:cs typeface="+mn-cs"/>
                        </a:rPr>
                        <a:t>HTTP(S)</a:t>
                      </a:r>
                      <a:r>
                        <a:rPr lang="zh-TW" altLang="en-US" sz="1800" b="0" i="0" u="none" strike="noStrike" kern="1200" baseline="0" dirty="0" smtClean="0">
                          <a:solidFill>
                            <a:schemeClr val="dk1"/>
                          </a:solidFill>
                          <a:latin typeface="+mn-lt"/>
                          <a:ea typeface="+mn-ea"/>
                          <a:cs typeface="+mn-cs"/>
                        </a:rPr>
                        <a:t>、</a:t>
                      </a:r>
                      <a:r>
                        <a:rPr lang="en-US" altLang="zh-TW" sz="1800" b="0" i="0" u="none" strike="noStrike" kern="1200" baseline="0" dirty="0" smtClean="0">
                          <a:solidFill>
                            <a:schemeClr val="dk1"/>
                          </a:solidFill>
                          <a:latin typeface="+mn-lt"/>
                          <a:ea typeface="+mn-ea"/>
                          <a:cs typeface="+mn-cs"/>
                        </a:rPr>
                        <a:t>SSH</a:t>
                      </a:r>
                      <a:r>
                        <a:rPr lang="zh-TW" altLang="en-US" sz="1800" b="0" i="0" u="none" strike="noStrike" kern="1200" baseline="0" dirty="0" smtClean="0">
                          <a:solidFill>
                            <a:schemeClr val="dk1"/>
                          </a:solidFill>
                          <a:latin typeface="+mn-lt"/>
                          <a:ea typeface="+mn-ea"/>
                          <a:cs typeface="+mn-cs"/>
                        </a:rPr>
                        <a:t>、遠端桌面</a:t>
                      </a:r>
                      <a:r>
                        <a:rPr lang="en-US" altLang="zh-TW" sz="1800" b="0" i="0" u="none" strike="noStrike" kern="1200" baseline="0" dirty="0" smtClean="0">
                          <a:solidFill>
                            <a:schemeClr val="dk1"/>
                          </a:solidFill>
                          <a:latin typeface="+mn-lt"/>
                          <a:ea typeface="+mn-ea"/>
                          <a:cs typeface="+mn-cs"/>
                        </a:rPr>
                        <a:t>(RDP)</a:t>
                      </a:r>
                      <a:r>
                        <a:rPr lang="zh-TW" altLang="en-US" sz="1800" b="0" i="0" u="none" strike="noStrike" kern="1200" baseline="0" dirty="0" smtClean="0">
                          <a:solidFill>
                            <a:schemeClr val="dk1"/>
                          </a:solidFill>
                          <a:latin typeface="+mn-lt"/>
                          <a:ea typeface="+mn-ea"/>
                          <a:cs typeface="+mn-cs"/>
                        </a:rPr>
                        <a:t>及</a:t>
                      </a:r>
                      <a:r>
                        <a:rPr lang="en-US" altLang="zh-TW" sz="1800" b="0" i="0" u="none" strike="noStrike" kern="1200" baseline="0" dirty="0" smtClean="0">
                          <a:solidFill>
                            <a:schemeClr val="dk1"/>
                          </a:solidFill>
                          <a:latin typeface="+mn-lt"/>
                          <a:ea typeface="+mn-ea"/>
                          <a:cs typeface="+mn-cs"/>
                        </a:rPr>
                        <a:t>VPN</a:t>
                      </a:r>
                      <a:r>
                        <a:rPr lang="zh-TW" altLang="en-US" sz="1800" b="0" i="0" u="none" strike="noStrike" kern="1200" baseline="0" dirty="0" smtClean="0">
                          <a:solidFill>
                            <a:schemeClr val="dk1"/>
                          </a:solidFill>
                          <a:latin typeface="+mn-lt"/>
                          <a:ea typeface="+mn-ea"/>
                          <a:cs typeface="+mn-cs"/>
                        </a:rPr>
                        <a:t>等。 </a:t>
                      </a:r>
                    </a:p>
                    <a:p>
                      <a:pPr marL="285750" indent="-285750">
                        <a:buFont typeface="Arial" panose="020B0604020202020204" pitchFamily="34" charset="0"/>
                        <a:buChar char="•"/>
                      </a:pPr>
                      <a:r>
                        <a:rPr lang="zh-TW" altLang="en-US" sz="1800" b="1" i="0" u="none" strike="noStrike" kern="1200" baseline="0" dirty="0" smtClean="0">
                          <a:solidFill>
                            <a:srgbClr val="FF0000"/>
                          </a:solidFill>
                          <a:latin typeface="+mn-lt"/>
                          <a:ea typeface="+mn-ea"/>
                          <a:cs typeface="+mn-cs"/>
                        </a:rPr>
                        <a:t>應控管資通系統所有允許之遠端連線行為，其中包含對於應用程式及作業系統資源之存取控制，應通過授權檢查後始可放行</a:t>
                      </a:r>
                      <a:r>
                        <a:rPr lang="zh-TW" altLang="en-US" sz="1800" b="0" i="0" u="none" strike="noStrike" kern="1200" baseline="0" dirty="0" smtClean="0">
                          <a:solidFill>
                            <a:schemeClr val="dk1"/>
                          </a:solidFill>
                          <a:latin typeface="+mn-lt"/>
                          <a:ea typeface="+mn-ea"/>
                          <a:cs typeface="+mn-cs"/>
                        </a:rPr>
                        <a:t>。例如，機關官方網站常會公開授權所有民眾存取，惟進階操作或後臺管理功能，則只開放給具有相應權限之使用者帳號使用，須完成身分驗證及授權檢查後，始可存取相關功能資源。為有效進行存取控制，資通系統應建立相關使用限制、組態需求及連線需求，其中包含使用者身分類型、來源位址、連線人數上限、網路連線類型、開放時段、允許存取之功能資源及任何先備條件等限制。</a:t>
                      </a:r>
                      <a:endParaRPr lang="zh-TW" altLang="en-US" dirty="0"/>
                    </a:p>
                  </a:txBody>
                  <a:tcPr anchor="ctr"/>
                </a:tc>
              </a:tr>
            </a:tbl>
          </a:graphicData>
        </a:graphic>
      </p:graphicFrame>
    </p:spTree>
    <p:extLst>
      <p:ext uri="{BB962C8B-B14F-4D97-AF65-F5344CB8AC3E}">
        <p14:creationId xmlns:p14="http://schemas.microsoft.com/office/powerpoint/2010/main" val="4066825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en-US" sz="4400" b="0" i="0" u="none" strike="noStrike" kern="1200" baseline="0" dirty="0" smtClean="0">
                <a:solidFill>
                  <a:srgbClr val="FFFFFF"/>
                </a:solidFill>
                <a:latin typeface="+mj-lt"/>
                <a:ea typeface="+mj-ea"/>
                <a:cs typeface="+mj-cs"/>
              </a:rPr>
              <a:t>遠端存取</a:t>
            </a:r>
            <a:r>
              <a:rPr lang="en-US" altLang="zh-TW" sz="4400" kern="1200" dirty="0" smtClean="0">
                <a:solidFill>
                  <a:srgbClr val="FFFFFF"/>
                </a:solidFill>
                <a:effectLst/>
                <a:latin typeface="+mj-lt"/>
                <a:ea typeface="+mj-ea"/>
                <a:cs typeface="+mj-cs"/>
              </a:rPr>
              <a:t>(1-2)</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1370239694"/>
              </p:ext>
            </p:extLst>
          </p:nvPr>
        </p:nvGraphicFramePr>
        <p:xfrm>
          <a:off x="251520" y="2661030"/>
          <a:ext cx="8640960" cy="3144234"/>
        </p:xfrm>
        <a:graphic>
          <a:graphicData uri="http://schemas.openxmlformats.org/drawingml/2006/table">
            <a:tbl>
              <a:tblPr firstRow="1" firstCol="1" bandRow="1">
                <a:tableStyleId>{5C22544A-7EE6-4342-B048-85BDC9FD1C3A}</a:tableStyleId>
              </a:tblPr>
              <a:tblGrid>
                <a:gridCol w="1544413"/>
                <a:gridCol w="7096547"/>
              </a:tblGrid>
              <a:tr h="7005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900" b="0" i="0" u="none" strike="noStrike" kern="1200" baseline="0" dirty="0" smtClean="0">
                          <a:solidFill>
                            <a:schemeClr val="lt1"/>
                          </a:solidFill>
                          <a:latin typeface="+mn-lt"/>
                          <a:ea typeface="+mn-ea"/>
                          <a:cs typeface="+mn-cs"/>
                        </a:rPr>
                        <a:t>控制措施</a:t>
                      </a:r>
                      <a:endParaRPr lang="zh-TW" alt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900" b="0" i="0" u="none" strike="noStrike" kern="1200" baseline="0" dirty="0" smtClean="0">
                          <a:solidFill>
                            <a:schemeClr val="lt1"/>
                          </a:solidFill>
                          <a:latin typeface="+mn-lt"/>
                          <a:ea typeface="+mn-ea"/>
                          <a:cs typeface="+mn-cs"/>
                        </a:rPr>
                        <a:t>對於每一種允許之遠端存取類型，均應先取得授權，建立使用限制、組態需求、連線需求及文件化，</a:t>
                      </a:r>
                      <a:endParaRPr lang="zh-TW" altLang="en-US" sz="1900" dirty="0"/>
                    </a:p>
                  </a:txBody>
                  <a:tcPr anchor="ct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900" b="0" i="0" u="none" strike="noStrike" kern="1200" baseline="0" dirty="0" smtClean="0">
                          <a:solidFill>
                            <a:schemeClr val="dk1"/>
                          </a:solidFill>
                          <a:latin typeface="+mn-lt"/>
                          <a:ea typeface="+mn-ea"/>
                          <a:cs typeface="+mn-cs"/>
                        </a:rPr>
                        <a:t>適用等級</a:t>
                      </a:r>
                      <a:endParaRPr lang="zh-TW" altLang="en-US" sz="19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900" b="0" i="0" u="none" strike="noStrike" kern="1200" baseline="0" dirty="0" smtClean="0">
                          <a:solidFill>
                            <a:schemeClr val="dk1"/>
                          </a:solidFill>
                          <a:latin typeface="+mn-lt"/>
                          <a:ea typeface="+mn-ea"/>
                          <a:cs typeface="+mn-cs"/>
                        </a:rPr>
                        <a:t>普、中、高</a:t>
                      </a:r>
                      <a:endParaRPr lang="zh-TW" altLang="en-US" sz="1900" dirty="0"/>
                    </a:p>
                  </a:txBody>
                  <a:tcPr anchor="ctr"/>
                </a:tc>
              </a:tr>
              <a:tr h="7291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900" b="0" i="0" u="none" strike="noStrike" kern="1200" baseline="0" dirty="0" smtClean="0">
                          <a:solidFill>
                            <a:schemeClr val="dk1"/>
                          </a:solidFill>
                          <a:latin typeface="+mn-lt"/>
                          <a:ea typeface="+mn-ea"/>
                          <a:cs typeface="+mn-cs"/>
                        </a:rPr>
                        <a:t>內容說明</a:t>
                      </a:r>
                      <a:endParaRPr lang="zh-TW" altLang="en-US" sz="1900" dirty="0"/>
                    </a:p>
                  </a:txBody>
                  <a:tcPr anchor="ctr"/>
                </a:tc>
                <a:tc>
                  <a:txBody>
                    <a:bodyPr/>
                    <a:lstStyle/>
                    <a:p>
                      <a:pPr marL="285750" indent="-285750">
                        <a:buFont typeface="Arial" panose="020B0604020202020204" pitchFamily="34" charset="0"/>
                        <a:buChar char="•"/>
                      </a:pPr>
                      <a:r>
                        <a:rPr lang="zh-TW" altLang="en-US" sz="1800" b="0" i="0" u="none" strike="noStrike" kern="1200" baseline="0" dirty="0" smtClean="0">
                          <a:solidFill>
                            <a:schemeClr val="dk1"/>
                          </a:solidFill>
                          <a:latin typeface="+mn-lt"/>
                          <a:ea typeface="+mn-ea"/>
                          <a:cs typeface="+mn-cs"/>
                        </a:rPr>
                        <a:t>使用情境如資通系統為因應遠距辦公之需求而開放</a:t>
                      </a:r>
                      <a:r>
                        <a:rPr lang="en-US" altLang="zh-TW" sz="1800" b="0" i="0" u="none" strike="noStrike" kern="1200" baseline="0" dirty="0" smtClean="0">
                          <a:solidFill>
                            <a:schemeClr val="dk1"/>
                          </a:solidFill>
                          <a:latin typeface="+mn-lt"/>
                          <a:ea typeface="+mn-ea"/>
                          <a:cs typeface="+mn-cs"/>
                        </a:rPr>
                        <a:t>VPN</a:t>
                      </a:r>
                      <a:r>
                        <a:rPr lang="zh-TW" altLang="en-US" sz="1800" b="0" i="0" u="none" strike="noStrike" kern="1200" baseline="0" dirty="0" smtClean="0">
                          <a:solidFill>
                            <a:schemeClr val="dk1"/>
                          </a:solidFill>
                          <a:latin typeface="+mn-lt"/>
                          <a:ea typeface="+mn-ea"/>
                          <a:cs typeface="+mn-cs"/>
                        </a:rPr>
                        <a:t>連線存取，但限制使用者須為機關同仁透過</a:t>
                      </a:r>
                      <a:r>
                        <a:rPr lang="en-US" altLang="zh-TW" sz="1800" b="0" i="0" u="none" strike="noStrike" kern="1200" baseline="0" dirty="0" smtClean="0">
                          <a:solidFill>
                            <a:schemeClr val="dk1"/>
                          </a:solidFill>
                          <a:latin typeface="+mn-lt"/>
                          <a:ea typeface="+mn-ea"/>
                          <a:cs typeface="+mn-cs"/>
                        </a:rPr>
                        <a:t>AD</a:t>
                      </a:r>
                      <a:r>
                        <a:rPr lang="zh-TW" altLang="en-US" sz="1800" b="0" i="0" u="none" strike="noStrike" kern="1200" baseline="0" dirty="0" smtClean="0">
                          <a:solidFill>
                            <a:schemeClr val="dk1"/>
                          </a:solidFill>
                          <a:latin typeface="+mn-lt"/>
                          <a:ea typeface="+mn-ea"/>
                          <a:cs typeface="+mn-cs"/>
                        </a:rPr>
                        <a:t>帳號登入，並使用機關配發之</a:t>
                      </a:r>
                      <a:r>
                        <a:rPr lang="en-US" altLang="zh-TW" sz="1800" b="0" i="0" u="none" strike="noStrike" kern="1200" baseline="0" dirty="0" smtClean="0">
                          <a:solidFill>
                            <a:schemeClr val="dk1"/>
                          </a:solidFill>
                          <a:latin typeface="+mn-lt"/>
                          <a:ea typeface="+mn-ea"/>
                          <a:cs typeface="+mn-cs"/>
                        </a:rPr>
                        <a:t>OA</a:t>
                      </a:r>
                      <a:r>
                        <a:rPr lang="zh-TW" altLang="en-US" sz="1800" b="0" i="0" u="none" strike="noStrike" kern="1200" baseline="0" dirty="0" smtClean="0">
                          <a:solidFill>
                            <a:schemeClr val="dk1"/>
                          </a:solidFill>
                          <a:latin typeface="+mn-lt"/>
                          <a:ea typeface="+mn-ea"/>
                          <a:cs typeface="+mn-cs"/>
                        </a:rPr>
                        <a:t>電腦，檢測已安裝及更新防毒軟體後始可連線，連線後僅允許存取特定系統功能。</a:t>
                      </a:r>
                      <a:endParaRPr lang="en-US" altLang="zh-TW" sz="1800" b="0" i="0" u="none" strike="noStrike" kern="1200" baseline="0" dirty="0" smtClean="0">
                        <a:solidFill>
                          <a:schemeClr val="dk1"/>
                        </a:solidFill>
                        <a:latin typeface="+mn-lt"/>
                        <a:ea typeface="+mn-ea"/>
                        <a:cs typeface="+mn-cs"/>
                      </a:endParaRPr>
                    </a:p>
                    <a:p>
                      <a:pPr marL="285750" indent="-285750">
                        <a:buFont typeface="Arial" panose="020B0604020202020204" pitchFamily="34" charset="0"/>
                        <a:buChar char="•"/>
                      </a:pPr>
                      <a:r>
                        <a:rPr lang="zh-TW" altLang="en-US" sz="1800" b="0" i="0" u="none" strike="noStrike" kern="1200" baseline="0" dirty="0" smtClean="0">
                          <a:solidFill>
                            <a:schemeClr val="dk1"/>
                          </a:solidFill>
                          <a:latin typeface="+mn-lt"/>
                          <a:ea typeface="+mn-ea"/>
                          <a:cs typeface="+mn-cs"/>
                        </a:rPr>
                        <a:t>將</a:t>
                      </a:r>
                      <a:r>
                        <a:rPr lang="zh-TW" altLang="en-US" sz="1800" b="1" i="0" u="none" strike="noStrike" kern="1200" baseline="0" dirty="0" smtClean="0">
                          <a:solidFill>
                            <a:srgbClr val="FF0000"/>
                          </a:solidFill>
                          <a:latin typeface="+mn-lt"/>
                          <a:ea typeface="+mn-ea"/>
                          <a:cs typeface="+mn-cs"/>
                        </a:rPr>
                        <a:t>資通系統存取控制資訊文件化</a:t>
                      </a:r>
                      <a:r>
                        <a:rPr lang="zh-TW" altLang="en-US" sz="1800" b="0" i="0" u="none" strike="noStrike" kern="1200" baseline="0" dirty="0" smtClean="0">
                          <a:solidFill>
                            <a:schemeClr val="dk1"/>
                          </a:solidFill>
                          <a:latin typeface="+mn-lt"/>
                          <a:ea typeface="+mn-ea"/>
                          <a:cs typeface="+mn-cs"/>
                        </a:rPr>
                        <a:t>，有助於日常維運遵循與日後稽核查檢作業，如可將相關使用規範描述於資通系統開發維護文件或是統一規範於機關相關管理辦法。</a:t>
                      </a:r>
                    </a:p>
                  </a:txBody>
                  <a:tcPr anchor="ctr"/>
                </a:tc>
              </a:tr>
            </a:tbl>
          </a:graphicData>
        </a:graphic>
      </p:graphicFrame>
    </p:spTree>
    <p:extLst>
      <p:ext uri="{BB962C8B-B14F-4D97-AF65-F5344CB8AC3E}">
        <p14:creationId xmlns:p14="http://schemas.microsoft.com/office/powerpoint/2010/main" val="340588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132856"/>
            <a:ext cx="7408333" cy="3993307"/>
          </a:xfrm>
        </p:spPr>
        <p:txBody>
          <a:bodyPr/>
          <a:lstStyle/>
          <a:p>
            <a:r>
              <a:rPr lang="en-US" altLang="zh-TW" dirty="0"/>
              <a:t>https://forms.gle/qdpR5Xt8morkqFgW8</a:t>
            </a:r>
            <a:endParaRPr lang="zh-TW" altLang="en-US" dirty="0"/>
          </a:p>
        </p:txBody>
      </p:sp>
      <p:sp>
        <p:nvSpPr>
          <p:cNvPr id="3" name="標題 2"/>
          <p:cNvSpPr>
            <a:spLocks noGrp="1"/>
          </p:cNvSpPr>
          <p:nvPr>
            <p:ph type="title"/>
          </p:nvPr>
        </p:nvSpPr>
        <p:spPr/>
        <p:txBody>
          <a:bodyPr/>
          <a:lstStyle/>
          <a:p>
            <a:r>
              <a:rPr lang="zh-TW" altLang="en-US" dirty="0" smtClean="0"/>
              <a:t>課前測驗</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2996952"/>
            <a:ext cx="3600400" cy="3600400"/>
          </a:xfrm>
          <a:prstGeom prst="rect">
            <a:avLst/>
          </a:prstGeom>
        </p:spPr>
      </p:pic>
    </p:spTree>
    <p:extLst>
      <p:ext uri="{BB962C8B-B14F-4D97-AF65-F5344CB8AC3E}">
        <p14:creationId xmlns:p14="http://schemas.microsoft.com/office/powerpoint/2010/main" val="1194796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zh-TW" sz="4400" b="0" i="0" kern="1200" baseline="0" dirty="0" smtClean="0">
                <a:solidFill>
                  <a:srgbClr val="FFFFFF"/>
                </a:solidFill>
                <a:effectLst/>
                <a:latin typeface="+mj-lt"/>
                <a:ea typeface="+mj-ea"/>
                <a:cs typeface="+mj-cs"/>
              </a:rPr>
              <a:t>遠端存取</a:t>
            </a:r>
            <a:r>
              <a:rPr lang="en-US" altLang="zh-TW" sz="4400" kern="1200" dirty="0" smtClean="0">
                <a:solidFill>
                  <a:srgbClr val="FFFFFF"/>
                </a:solidFill>
                <a:effectLst/>
                <a:latin typeface="+mj-lt"/>
                <a:ea typeface="+mj-ea"/>
                <a:cs typeface="+mj-cs"/>
              </a:rPr>
              <a:t>(2)</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518936055"/>
              </p:ext>
            </p:extLst>
          </p:nvPr>
        </p:nvGraphicFramePr>
        <p:xfrm>
          <a:off x="323528" y="2708920"/>
          <a:ext cx="8496944" cy="2479536"/>
        </p:xfrm>
        <a:graphic>
          <a:graphicData uri="http://schemas.openxmlformats.org/drawingml/2006/table">
            <a:tbl>
              <a:tblPr firstRow="1" firstCol="1" bandRow="1">
                <a:tableStyleId>{5C22544A-7EE6-4342-B048-85BDC9FD1C3A}</a:tableStyleId>
              </a:tblPr>
              <a:tblGrid>
                <a:gridCol w="1518673"/>
                <a:gridCol w="6978271"/>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r>
                        <a:rPr lang="zh-TW" altLang="en-US" sz="2000" b="0" i="0" u="none" strike="noStrike" kern="1200" baseline="0" dirty="0" smtClean="0">
                          <a:solidFill>
                            <a:schemeClr val="lt1"/>
                          </a:solidFill>
                          <a:latin typeface="+mn-lt"/>
                          <a:ea typeface="+mn-ea"/>
                          <a:cs typeface="+mn-cs"/>
                        </a:rPr>
                        <a:t>使用者之權限檢查作業應於伺服器端完成 	</a:t>
                      </a:r>
                    </a:p>
                  </a:txBody>
                  <a:tcPr anchor="ct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普、中、高</a:t>
                      </a:r>
                      <a:endParaRPr lang="zh-TW" altLang="en-US" sz="2000" dirty="0"/>
                    </a:p>
                  </a:txBody>
                  <a:tcPr anchor="ctr"/>
                </a:tc>
              </a:tr>
              <a:tr h="7440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r>
                        <a:rPr lang="zh-TW" altLang="en-US" sz="2000" b="0" i="0" u="none" strike="noStrike" kern="1200" baseline="0" dirty="0" smtClean="0">
                          <a:solidFill>
                            <a:schemeClr val="dk1"/>
                          </a:solidFill>
                          <a:latin typeface="+mn-lt"/>
                          <a:ea typeface="+mn-ea"/>
                          <a:cs typeface="+mn-cs"/>
                        </a:rPr>
                        <a:t>資通系統應檢查使用者存取權限，禁止未經系統授權存取行為；惟若系統將權限檢查作業實作於使用者端</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如</a:t>
                      </a:r>
                      <a:r>
                        <a:rPr lang="en-US" altLang="zh-TW" sz="2000" b="0" i="0" u="none" strike="noStrike" kern="1200" baseline="0" dirty="0" smtClean="0">
                          <a:solidFill>
                            <a:schemeClr val="dk1"/>
                          </a:solidFill>
                          <a:latin typeface="+mn-lt"/>
                          <a:ea typeface="+mn-ea"/>
                          <a:cs typeface="+mn-cs"/>
                        </a:rPr>
                        <a:t>JavaScript</a:t>
                      </a:r>
                      <a:r>
                        <a:rPr lang="zh-TW" altLang="en-US" sz="2000" b="0" i="0" u="none" strike="noStrike" kern="1200" baseline="0" dirty="0" smtClean="0">
                          <a:solidFill>
                            <a:schemeClr val="dk1"/>
                          </a:solidFill>
                          <a:latin typeface="+mn-lt"/>
                          <a:ea typeface="+mn-ea"/>
                          <a:cs typeface="+mn-cs"/>
                        </a:rPr>
                        <a:t>、</a:t>
                      </a:r>
                      <a:r>
                        <a:rPr lang="en-US" altLang="zh-TW" sz="2000" b="0" i="0" u="none" strike="noStrike" kern="1200" baseline="0" dirty="0" smtClean="0">
                          <a:solidFill>
                            <a:schemeClr val="dk1"/>
                          </a:solidFill>
                          <a:latin typeface="+mn-lt"/>
                          <a:ea typeface="+mn-ea"/>
                          <a:cs typeface="+mn-cs"/>
                        </a:rPr>
                        <a:t>Mobile App</a:t>
                      </a:r>
                      <a:r>
                        <a:rPr lang="zh-TW" altLang="en-US" sz="2000" b="0" i="0" u="none" strike="noStrike" kern="1200" baseline="0" dirty="0" smtClean="0">
                          <a:solidFill>
                            <a:schemeClr val="dk1"/>
                          </a:solidFill>
                          <a:latin typeface="+mn-lt"/>
                          <a:ea typeface="+mn-ea"/>
                          <a:cs typeface="+mn-cs"/>
                        </a:rPr>
                        <a:t>等</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則可視為無效，因其可能被惡意使用者利用竄改網站</a:t>
                      </a:r>
                      <a:r>
                        <a:rPr lang="en-US" altLang="zh-TW" sz="2000" b="0" i="0" u="none" strike="noStrike" kern="1200" baseline="0" dirty="0" smtClean="0">
                          <a:solidFill>
                            <a:schemeClr val="dk1"/>
                          </a:solidFill>
                          <a:latin typeface="+mn-lt"/>
                          <a:ea typeface="+mn-ea"/>
                          <a:cs typeface="+mn-cs"/>
                        </a:rPr>
                        <a:t>Cookies</a:t>
                      </a:r>
                      <a:r>
                        <a:rPr lang="zh-TW" altLang="en-US" sz="2000" b="0" i="0" u="none" strike="noStrike" kern="1200" baseline="0" dirty="0" smtClean="0">
                          <a:solidFill>
                            <a:schemeClr val="dk1"/>
                          </a:solidFill>
                          <a:latin typeface="+mn-lt"/>
                          <a:ea typeface="+mn-ea"/>
                          <a:cs typeface="+mn-cs"/>
                        </a:rPr>
                        <a:t>內容或網路封包內容等手法繞過檢查機制，故資通系統應於伺服器端實作授權檢查。</a:t>
                      </a:r>
                      <a:endParaRPr lang="zh-TW" altLang="en-US" sz="2000" dirty="0"/>
                    </a:p>
                  </a:txBody>
                  <a:tcPr anchor="ctr"/>
                </a:tc>
              </a:tr>
            </a:tbl>
          </a:graphicData>
        </a:graphic>
      </p:graphicFrame>
    </p:spTree>
    <p:extLst>
      <p:ext uri="{BB962C8B-B14F-4D97-AF65-F5344CB8AC3E}">
        <p14:creationId xmlns:p14="http://schemas.microsoft.com/office/powerpoint/2010/main" val="426597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zh-TW" sz="4400" b="0" i="0" kern="1200" baseline="0" dirty="0" smtClean="0">
                <a:solidFill>
                  <a:srgbClr val="FFFFFF"/>
                </a:solidFill>
                <a:effectLst/>
                <a:latin typeface="+mj-lt"/>
                <a:ea typeface="+mj-ea"/>
                <a:cs typeface="+mj-cs"/>
              </a:rPr>
              <a:t>遠端存取</a:t>
            </a:r>
            <a:r>
              <a:rPr lang="en-US" altLang="zh-TW" sz="4400" kern="1200" dirty="0" smtClean="0">
                <a:solidFill>
                  <a:srgbClr val="FFFFFF"/>
                </a:solidFill>
                <a:effectLst/>
                <a:latin typeface="+mj-lt"/>
                <a:ea typeface="+mj-ea"/>
                <a:cs typeface="+mj-cs"/>
              </a:rPr>
              <a:t>(3)</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2747042038"/>
              </p:ext>
            </p:extLst>
          </p:nvPr>
        </p:nvGraphicFramePr>
        <p:xfrm>
          <a:off x="323528" y="2348880"/>
          <a:ext cx="8496944" cy="4248472"/>
        </p:xfrm>
        <a:graphic>
          <a:graphicData uri="http://schemas.openxmlformats.org/drawingml/2006/table">
            <a:tbl>
              <a:tblPr firstRow="1" firstCol="1" bandRow="1">
                <a:tableStyleId>{5C22544A-7EE6-4342-B048-85BDC9FD1C3A}</a:tableStyleId>
              </a:tblPr>
              <a:tblGrid>
                <a:gridCol w="1518673"/>
                <a:gridCol w="6978271"/>
              </a:tblGrid>
              <a:tr h="6785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應監控遠端存取機關內部網段或資通系統後臺之連線</a:t>
                      </a:r>
                      <a:endParaRPr lang="zh-TW" altLang="en-US" sz="2000" dirty="0"/>
                    </a:p>
                  </a:txBody>
                  <a:tcPr anchor="ctr"/>
                </a:tc>
              </a:tr>
              <a:tr h="4923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普、中、高</a:t>
                      </a:r>
                      <a:endParaRPr lang="zh-TW" altLang="en-US" sz="2000" dirty="0"/>
                    </a:p>
                  </a:txBody>
                  <a:tcPr anchor="ctr"/>
                </a:tc>
              </a:tr>
              <a:tr h="3077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機關可能因使用需求，而允許機關內部使用者</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如外點單位、居家辦公等</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或廠商自遠端來源存取機關內部網段或資通系統後臺，以進行系統管理維護作業。實務上常</a:t>
                      </a:r>
                      <a:r>
                        <a:rPr lang="zh-TW" altLang="en-US" sz="2000" b="1" i="0" u="none" strike="noStrike" kern="1200" baseline="0" dirty="0" smtClean="0">
                          <a:solidFill>
                            <a:srgbClr val="FF0000"/>
                          </a:solidFill>
                          <a:latin typeface="+mn-lt"/>
                          <a:ea typeface="+mn-ea"/>
                          <a:cs typeface="+mn-cs"/>
                        </a:rPr>
                        <a:t>透過</a:t>
                      </a:r>
                      <a:r>
                        <a:rPr lang="en-US" altLang="zh-TW" sz="2000" b="1" i="0" u="none" strike="noStrike" kern="1200" baseline="0" dirty="0" smtClean="0">
                          <a:solidFill>
                            <a:srgbClr val="FF0000"/>
                          </a:solidFill>
                          <a:latin typeface="+mn-lt"/>
                          <a:ea typeface="+mn-ea"/>
                          <a:cs typeface="+mn-cs"/>
                        </a:rPr>
                        <a:t>VPN</a:t>
                      </a:r>
                      <a:r>
                        <a:rPr lang="zh-TW" altLang="en-US" sz="2000" b="1" i="0" u="none" strike="noStrike" kern="1200" baseline="0" dirty="0" smtClean="0">
                          <a:solidFill>
                            <a:srgbClr val="FF0000"/>
                          </a:solidFill>
                          <a:latin typeface="+mn-lt"/>
                          <a:ea typeface="+mn-ea"/>
                          <a:cs typeface="+mn-cs"/>
                        </a:rPr>
                        <a:t>建立安全通道，以保護連線過程之機密性與完整性，惟此種遠端連線行為因具備高度資安風險</a:t>
                      </a:r>
                      <a:r>
                        <a:rPr lang="zh-TW" altLang="en-US" sz="2000" b="0" i="0" u="none" strike="noStrike" kern="1200" baseline="0" dirty="0" smtClean="0">
                          <a:solidFill>
                            <a:schemeClr val="dk1"/>
                          </a:solidFill>
                          <a:latin typeface="+mn-lt"/>
                          <a:ea typeface="+mn-ea"/>
                          <a:cs typeface="+mn-cs"/>
                        </a:rPr>
                        <a:t>，很可能被惡意攻擊者利用作為系統入侵管道，故機關宜使用網路安全監控設備</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如</a:t>
                      </a:r>
                      <a:r>
                        <a:rPr lang="en-US" altLang="zh-TW" sz="2000" b="0" i="0" u="none" strike="noStrike" kern="1200" baseline="0" dirty="0" smtClean="0">
                          <a:solidFill>
                            <a:schemeClr val="dk1"/>
                          </a:solidFill>
                          <a:latin typeface="+mn-lt"/>
                          <a:ea typeface="+mn-ea"/>
                          <a:cs typeface="+mn-cs"/>
                        </a:rPr>
                        <a:t>Firewall</a:t>
                      </a:r>
                      <a:r>
                        <a:rPr lang="zh-TW" altLang="en-US" sz="2000" b="0" i="0" u="none" strike="noStrike" kern="1200" baseline="0" dirty="0" smtClean="0">
                          <a:solidFill>
                            <a:schemeClr val="dk1"/>
                          </a:solidFill>
                          <a:latin typeface="+mn-lt"/>
                          <a:ea typeface="+mn-ea"/>
                          <a:cs typeface="+mn-cs"/>
                        </a:rPr>
                        <a:t>、</a:t>
                      </a:r>
                      <a:r>
                        <a:rPr lang="en-US" altLang="zh-TW" sz="2000" b="0" i="0" u="none" strike="noStrike" kern="1200" baseline="0" dirty="0" smtClean="0">
                          <a:solidFill>
                            <a:schemeClr val="dk1"/>
                          </a:solidFill>
                          <a:latin typeface="+mn-lt"/>
                          <a:ea typeface="+mn-ea"/>
                          <a:cs typeface="+mn-cs"/>
                        </a:rPr>
                        <a:t>WAF</a:t>
                      </a:r>
                      <a:r>
                        <a:rPr lang="zh-TW" altLang="en-US" sz="2000" b="0" i="0" u="none" strike="noStrike" kern="1200" baseline="0" dirty="0" smtClean="0">
                          <a:solidFill>
                            <a:schemeClr val="dk1"/>
                          </a:solidFill>
                          <a:latin typeface="+mn-lt"/>
                          <a:ea typeface="+mn-ea"/>
                          <a:cs typeface="+mn-cs"/>
                        </a:rPr>
                        <a:t>及</a:t>
                      </a:r>
                      <a:r>
                        <a:rPr lang="en-US" altLang="zh-TW" sz="2000" b="0" i="0" u="none" strike="noStrike" kern="1200" baseline="0" dirty="0" smtClean="0">
                          <a:solidFill>
                            <a:schemeClr val="dk1"/>
                          </a:solidFill>
                          <a:latin typeface="+mn-lt"/>
                          <a:ea typeface="+mn-ea"/>
                          <a:cs typeface="+mn-cs"/>
                        </a:rPr>
                        <a:t>IPS/IDS</a:t>
                      </a:r>
                      <a:r>
                        <a:rPr lang="zh-TW" altLang="en-US" sz="2000" b="0" i="0" u="none" strike="noStrike" kern="1200" baseline="0" dirty="0" smtClean="0">
                          <a:solidFill>
                            <a:schemeClr val="dk1"/>
                          </a:solidFill>
                          <a:latin typeface="+mn-lt"/>
                          <a:ea typeface="+mn-ea"/>
                          <a:cs typeface="+mn-cs"/>
                        </a:rPr>
                        <a:t>等</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或服務</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如</a:t>
                      </a:r>
                      <a:r>
                        <a:rPr lang="en-US" altLang="zh-TW" sz="2000" b="0" i="0" u="none" strike="noStrike" kern="1200" baseline="0" dirty="0" smtClean="0">
                          <a:solidFill>
                            <a:schemeClr val="dk1"/>
                          </a:solidFill>
                          <a:latin typeface="+mn-lt"/>
                          <a:ea typeface="+mn-ea"/>
                          <a:cs typeface="+mn-cs"/>
                        </a:rPr>
                        <a:t>SOC</a:t>
                      </a:r>
                      <a:r>
                        <a:rPr lang="zh-TW" altLang="en-US" sz="2000" b="0" i="0" u="none" strike="noStrike" kern="1200" baseline="0" dirty="0" smtClean="0">
                          <a:solidFill>
                            <a:schemeClr val="dk1"/>
                          </a:solidFill>
                          <a:latin typeface="+mn-lt"/>
                          <a:ea typeface="+mn-ea"/>
                          <a:cs typeface="+mn-cs"/>
                        </a:rPr>
                        <a:t>監控等</a:t>
                      </a:r>
                      <a:r>
                        <a:rPr lang="en-US" altLang="zh-TW" sz="2000" b="0" i="0" u="none" strike="noStrike" kern="1200" baseline="0" dirty="0" smtClean="0">
                          <a:solidFill>
                            <a:schemeClr val="dk1"/>
                          </a:solidFill>
                          <a:latin typeface="+mn-lt"/>
                          <a:ea typeface="+mn-ea"/>
                          <a:cs typeface="+mn-cs"/>
                        </a:rPr>
                        <a:t>)</a:t>
                      </a:r>
                      <a:r>
                        <a:rPr lang="zh-TW" altLang="en-US" sz="2000" b="0" i="0" u="none" strike="noStrike" kern="1200" baseline="0" dirty="0" smtClean="0">
                          <a:solidFill>
                            <a:schemeClr val="dk1"/>
                          </a:solidFill>
                          <a:latin typeface="+mn-lt"/>
                          <a:ea typeface="+mn-ea"/>
                          <a:cs typeface="+mn-cs"/>
                        </a:rPr>
                        <a:t>，監控遠端存取機關內部網段或資通系統後臺之連線，以及時發現異常連線或惡意攻擊行為。</a:t>
                      </a:r>
                      <a:endParaRPr lang="zh-TW" altLang="en-US" sz="2000" dirty="0"/>
                    </a:p>
                  </a:txBody>
                  <a:tcPr anchor="ctr"/>
                </a:tc>
              </a:tr>
            </a:tbl>
          </a:graphicData>
        </a:graphic>
      </p:graphicFrame>
    </p:spTree>
    <p:extLst>
      <p:ext uri="{BB962C8B-B14F-4D97-AF65-F5344CB8AC3E}">
        <p14:creationId xmlns:p14="http://schemas.microsoft.com/office/powerpoint/2010/main" val="426597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zh-TW" sz="4400" b="0" i="0" kern="1200" baseline="0" dirty="0" smtClean="0">
                <a:solidFill>
                  <a:srgbClr val="FFFFFF"/>
                </a:solidFill>
                <a:effectLst/>
                <a:latin typeface="+mj-lt"/>
                <a:ea typeface="+mj-ea"/>
                <a:cs typeface="+mj-cs"/>
              </a:rPr>
              <a:t>遠端存取</a:t>
            </a:r>
            <a:r>
              <a:rPr lang="en-US" altLang="zh-TW" sz="4400" kern="1200" dirty="0" smtClean="0">
                <a:solidFill>
                  <a:srgbClr val="FFFFFF"/>
                </a:solidFill>
                <a:effectLst/>
                <a:latin typeface="+mj-lt"/>
                <a:ea typeface="+mj-ea"/>
                <a:cs typeface="+mj-cs"/>
              </a:rPr>
              <a:t>(4)</a:t>
            </a:r>
            <a:endParaRPr lang="zh-TW" altLang="en-US" dirty="0"/>
          </a:p>
        </p:txBody>
      </p:sp>
      <p:graphicFrame>
        <p:nvGraphicFramePr>
          <p:cNvPr id="5" name="內容版面配置區 6"/>
          <p:cNvGraphicFramePr>
            <a:graphicFrameLocks noGrp="1"/>
          </p:cNvGraphicFramePr>
          <p:nvPr>
            <p:ph idx="1"/>
            <p:extLst>
              <p:ext uri="{D42A27DB-BD31-4B8C-83A1-F6EECF244321}">
                <p14:modId xmlns:p14="http://schemas.microsoft.com/office/powerpoint/2010/main" val="1984642352"/>
              </p:ext>
            </p:extLst>
          </p:nvPr>
        </p:nvGraphicFramePr>
        <p:xfrm>
          <a:off x="331490" y="2871832"/>
          <a:ext cx="8488982" cy="3077448"/>
        </p:xfrm>
        <a:graphic>
          <a:graphicData uri="http://schemas.openxmlformats.org/drawingml/2006/table">
            <a:tbl>
              <a:tblPr firstRow="1" firstCol="1" bandRow="1">
                <a:tableStyleId>{5C22544A-7EE6-4342-B048-85BDC9FD1C3A}</a:tableStyleId>
              </a:tblPr>
              <a:tblGrid>
                <a:gridCol w="1517250"/>
                <a:gridCol w="6971732"/>
              </a:tblGrid>
              <a:tr h="8042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應採用加密機制</a:t>
                      </a:r>
                      <a:endParaRPr lang="zh-TW" altLang="en-US" sz="2000" dirty="0"/>
                    </a:p>
                  </a:txBody>
                  <a:tcPr anchor="ctr"/>
                </a:tc>
              </a:tr>
              <a:tr h="6424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普、中、高</a:t>
                      </a:r>
                      <a:endParaRPr lang="zh-TW" altLang="en-US" sz="2000" dirty="0"/>
                    </a:p>
                  </a:txBody>
                  <a:tcPr anchor="ctr"/>
                </a:tc>
              </a:tr>
              <a:tr h="16307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r>
                        <a:rPr lang="zh-TW" altLang="en-US" sz="2000" b="0" i="0" u="none" strike="noStrike" kern="1200" baseline="0" dirty="0" smtClean="0">
                          <a:solidFill>
                            <a:schemeClr val="dk1"/>
                          </a:solidFill>
                          <a:latin typeface="+mn-lt"/>
                          <a:ea typeface="+mn-ea"/>
                          <a:cs typeface="+mn-cs"/>
                        </a:rPr>
                        <a:t>為保護遠端存取連線之機密性與完整性，</a:t>
                      </a:r>
                      <a:r>
                        <a:rPr lang="zh-TW" altLang="en-US" sz="2000" b="1" i="0" u="none" strike="noStrike" kern="1200" baseline="0" dirty="0" smtClean="0">
                          <a:solidFill>
                            <a:srgbClr val="FF0000"/>
                          </a:solidFill>
                          <a:latin typeface="+mn-lt"/>
                          <a:ea typeface="+mn-ea"/>
                          <a:cs typeface="+mn-cs"/>
                        </a:rPr>
                        <a:t>資通系統應採用加密機制以建立安全通道，最常見應用如啟用</a:t>
                      </a:r>
                      <a:r>
                        <a:rPr lang="en-US" altLang="zh-TW" sz="2000" b="1" i="0" u="none" strike="noStrike" kern="1200" baseline="0" dirty="0" smtClean="0">
                          <a:solidFill>
                            <a:srgbClr val="FF0000"/>
                          </a:solidFill>
                          <a:latin typeface="+mn-lt"/>
                          <a:ea typeface="+mn-ea"/>
                          <a:cs typeface="+mn-cs"/>
                        </a:rPr>
                        <a:t>HTTPS TLS 1.2</a:t>
                      </a:r>
                      <a:r>
                        <a:rPr lang="zh-TW" altLang="en-US" sz="2000" b="1" i="0" u="none" strike="noStrike" kern="1200" baseline="0" dirty="0" smtClean="0">
                          <a:solidFill>
                            <a:srgbClr val="FF0000"/>
                          </a:solidFill>
                          <a:latin typeface="+mn-lt"/>
                          <a:ea typeface="+mn-ea"/>
                          <a:cs typeface="+mn-cs"/>
                        </a:rPr>
                        <a:t>加密傳輸協定</a:t>
                      </a:r>
                      <a:r>
                        <a:rPr lang="zh-TW" altLang="en-US" sz="2000" b="0" i="0" u="none" strike="noStrike" kern="1200" baseline="0" dirty="0" smtClean="0">
                          <a:solidFill>
                            <a:schemeClr val="dk1"/>
                          </a:solidFill>
                          <a:latin typeface="+mn-lt"/>
                          <a:ea typeface="+mn-ea"/>
                          <a:cs typeface="+mn-cs"/>
                        </a:rPr>
                        <a:t>等。</a:t>
                      </a:r>
                    </a:p>
                  </a:txBody>
                  <a:tcPr anchor="ctr"/>
                </a:tc>
              </a:tr>
            </a:tbl>
          </a:graphicData>
        </a:graphic>
      </p:graphicFrame>
    </p:spTree>
    <p:extLst>
      <p:ext uri="{BB962C8B-B14F-4D97-AF65-F5344CB8AC3E}">
        <p14:creationId xmlns:p14="http://schemas.microsoft.com/office/powerpoint/2010/main" val="426597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zh-TW" sz="4400" b="0" i="0" kern="1200" baseline="0" dirty="0" smtClean="0">
                <a:solidFill>
                  <a:srgbClr val="FFFFFF"/>
                </a:solidFill>
                <a:effectLst/>
                <a:latin typeface="+mj-lt"/>
                <a:ea typeface="+mj-ea"/>
                <a:cs typeface="+mj-cs"/>
              </a:rPr>
              <a:t>遠端存取</a:t>
            </a:r>
            <a:r>
              <a:rPr lang="en-US" altLang="zh-TW" sz="4400" kern="1200" dirty="0" smtClean="0">
                <a:solidFill>
                  <a:srgbClr val="FFFFFF"/>
                </a:solidFill>
                <a:effectLst/>
                <a:latin typeface="+mj-lt"/>
                <a:ea typeface="+mj-ea"/>
                <a:cs typeface="+mj-cs"/>
              </a:rPr>
              <a:t>(5)</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3598293813"/>
              </p:ext>
            </p:extLst>
          </p:nvPr>
        </p:nvGraphicFramePr>
        <p:xfrm>
          <a:off x="323528" y="2636911"/>
          <a:ext cx="8496944" cy="3528393"/>
        </p:xfrm>
        <a:graphic>
          <a:graphicData uri="http://schemas.openxmlformats.org/drawingml/2006/table">
            <a:tbl>
              <a:tblPr firstRow="1" firstCol="1" bandRow="1">
                <a:tableStyleId>{5C22544A-7EE6-4342-B048-85BDC9FD1C3A}</a:tableStyleId>
              </a:tblPr>
              <a:tblGrid>
                <a:gridCol w="1518673"/>
                <a:gridCol w="6978271"/>
              </a:tblGrid>
              <a:tr h="5278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r>
                        <a:rPr lang="zh-TW" altLang="en-US" sz="2000" b="0" i="0" u="none" strike="noStrike" kern="1200" baseline="0" dirty="0" smtClean="0">
                          <a:solidFill>
                            <a:schemeClr val="lt1"/>
                          </a:solidFill>
                          <a:latin typeface="+mn-lt"/>
                          <a:ea typeface="+mn-ea"/>
                          <a:cs typeface="+mn-cs"/>
                        </a:rPr>
                        <a:t>遠端存取之來源應為機關已預先定義及管理之存取控制點</a:t>
                      </a:r>
                    </a:p>
                  </a:txBody>
                  <a:tcPr anchor="ctr"/>
                </a:tc>
              </a:tr>
              <a:tr h="5278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中、高</a:t>
                      </a:r>
                      <a:endParaRPr lang="zh-TW" altLang="en-US" sz="2000" dirty="0"/>
                    </a:p>
                  </a:txBody>
                  <a:tcPr anchor="ctr"/>
                </a:tc>
              </a:tr>
              <a:tr h="24727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r>
                        <a:rPr lang="zh-TW" altLang="en-US" sz="2000" b="1" i="0" u="none" strike="noStrike" kern="1200" baseline="0" dirty="0" smtClean="0">
                          <a:solidFill>
                            <a:srgbClr val="FF0000"/>
                          </a:solidFill>
                          <a:latin typeface="+mn-lt"/>
                          <a:ea typeface="+mn-ea"/>
                          <a:cs typeface="+mn-cs"/>
                        </a:rPr>
                        <a:t>遠端存取行為應通過授權後始可放行</a:t>
                      </a:r>
                      <a:r>
                        <a:rPr lang="zh-TW" altLang="en-US" sz="2000" b="0" i="0" u="none" strike="noStrike" kern="1200" baseline="0" dirty="0" smtClean="0">
                          <a:solidFill>
                            <a:schemeClr val="dk1"/>
                          </a:solidFill>
                          <a:latin typeface="+mn-lt"/>
                          <a:ea typeface="+mn-ea"/>
                          <a:cs typeface="+mn-cs"/>
                        </a:rPr>
                        <a:t>，若有必要允許外部遠端存取之系統功能時，應限制遠端存取控制點以降低遭受攻擊機會，如</a:t>
                      </a:r>
                      <a:r>
                        <a:rPr lang="zh-TW" altLang="en-US" sz="2000" b="1" i="0" u="none" strike="noStrike" kern="1200" baseline="0" dirty="0" smtClean="0">
                          <a:solidFill>
                            <a:srgbClr val="FF0000"/>
                          </a:solidFill>
                          <a:latin typeface="+mn-lt"/>
                          <a:ea typeface="+mn-ea"/>
                          <a:cs typeface="+mn-cs"/>
                        </a:rPr>
                        <a:t>識別來源主機、來源端</a:t>
                      </a:r>
                      <a:r>
                        <a:rPr lang="en-US" altLang="zh-TW" sz="2000" b="1" i="0" u="none" strike="noStrike" kern="1200" baseline="0" dirty="0" smtClean="0">
                          <a:solidFill>
                            <a:srgbClr val="FF0000"/>
                          </a:solidFill>
                          <a:latin typeface="+mn-lt"/>
                          <a:ea typeface="+mn-ea"/>
                          <a:cs typeface="+mn-cs"/>
                        </a:rPr>
                        <a:t>IP</a:t>
                      </a:r>
                      <a:r>
                        <a:rPr lang="zh-TW" altLang="en-US" sz="2000" b="1" i="0" u="none" strike="noStrike" kern="1200" baseline="0" dirty="0" smtClean="0">
                          <a:solidFill>
                            <a:srgbClr val="FF0000"/>
                          </a:solidFill>
                          <a:latin typeface="+mn-lt"/>
                          <a:ea typeface="+mn-ea"/>
                          <a:cs typeface="+mn-cs"/>
                        </a:rPr>
                        <a:t>位址、目的端</a:t>
                      </a:r>
                      <a:r>
                        <a:rPr lang="en-US" altLang="zh-TW" sz="2000" b="1" i="0" u="none" strike="noStrike" kern="1200" baseline="0" dirty="0" smtClean="0">
                          <a:solidFill>
                            <a:srgbClr val="FF0000"/>
                          </a:solidFill>
                          <a:latin typeface="+mn-lt"/>
                          <a:ea typeface="+mn-ea"/>
                          <a:cs typeface="+mn-cs"/>
                        </a:rPr>
                        <a:t>IP</a:t>
                      </a:r>
                      <a:r>
                        <a:rPr lang="zh-TW" altLang="en-US" sz="2000" b="1" i="0" u="none" strike="noStrike" kern="1200" baseline="0" dirty="0" smtClean="0">
                          <a:solidFill>
                            <a:srgbClr val="FF0000"/>
                          </a:solidFill>
                          <a:latin typeface="+mn-lt"/>
                          <a:ea typeface="+mn-ea"/>
                          <a:cs typeface="+mn-cs"/>
                        </a:rPr>
                        <a:t>位址、埠口及通訊協定等連線限制，避免全面性開放存取</a:t>
                      </a:r>
                      <a:r>
                        <a:rPr lang="zh-TW" altLang="en-US" sz="2000" b="0" i="0" u="none" strike="noStrike" kern="1200" baseline="0" dirty="0" smtClean="0">
                          <a:solidFill>
                            <a:schemeClr val="dk1"/>
                          </a:solidFill>
                          <a:latin typeface="+mn-lt"/>
                          <a:ea typeface="+mn-ea"/>
                          <a:cs typeface="+mn-cs"/>
                        </a:rPr>
                        <a:t>。</a:t>
                      </a:r>
                      <a:endParaRPr lang="zh-TW" altLang="en-US" sz="2000" dirty="0"/>
                    </a:p>
                  </a:txBody>
                  <a:tcPr anchor="ctr"/>
                </a:tc>
              </a:tr>
            </a:tbl>
          </a:graphicData>
        </a:graphic>
      </p:graphicFrame>
    </p:spTree>
    <p:extLst>
      <p:ext uri="{BB962C8B-B14F-4D97-AF65-F5344CB8AC3E}">
        <p14:creationId xmlns:p14="http://schemas.microsoft.com/office/powerpoint/2010/main" val="426597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dirty="0" smtClean="0"/>
              <a:t> </a:t>
            </a:r>
            <a:r>
              <a:rPr lang="zh-TW" altLang="en-US" dirty="0"/>
              <a:t>記錄事件 </a:t>
            </a:r>
            <a:r>
              <a:rPr lang="en-US" altLang="zh-TW" dirty="0" smtClean="0"/>
              <a:t>(4</a:t>
            </a:r>
            <a:r>
              <a:rPr lang="zh-TW" altLang="en-US" dirty="0" smtClean="0"/>
              <a:t>個</a:t>
            </a:r>
            <a:r>
              <a:rPr lang="zh-TW" altLang="en-US" dirty="0"/>
              <a:t>控制項</a:t>
            </a:r>
            <a:r>
              <a:rPr lang="en-US" altLang="zh-TW" dirty="0" smtClean="0"/>
              <a:t>)</a:t>
            </a:r>
            <a:endParaRPr lang="zh-TW" altLang="en-US" dirty="0"/>
          </a:p>
          <a:p>
            <a:r>
              <a:rPr lang="zh-TW" altLang="en-US" dirty="0" smtClean="0"/>
              <a:t> </a:t>
            </a:r>
            <a:r>
              <a:rPr lang="zh-TW" altLang="en-US" dirty="0"/>
              <a:t>日誌紀錄內容 </a:t>
            </a:r>
            <a:r>
              <a:rPr lang="en-US" altLang="zh-TW" dirty="0" smtClean="0"/>
              <a:t>(1</a:t>
            </a:r>
            <a:r>
              <a:rPr lang="zh-TW" altLang="en-US" dirty="0" smtClean="0"/>
              <a:t>個</a:t>
            </a:r>
            <a:r>
              <a:rPr lang="zh-TW" altLang="en-US" dirty="0"/>
              <a:t>控制項</a:t>
            </a:r>
            <a:r>
              <a:rPr lang="en-US" altLang="zh-TW" dirty="0" smtClean="0"/>
              <a:t>)</a:t>
            </a:r>
            <a:endParaRPr lang="zh-TW" altLang="en-US" dirty="0"/>
          </a:p>
          <a:p>
            <a:r>
              <a:rPr lang="zh-TW" altLang="en-US" dirty="0" smtClean="0"/>
              <a:t> </a:t>
            </a:r>
            <a:r>
              <a:rPr lang="zh-TW" altLang="en-US" dirty="0"/>
              <a:t>日誌儲存容量 </a:t>
            </a:r>
            <a:r>
              <a:rPr lang="en-US" altLang="zh-TW" dirty="0" smtClean="0"/>
              <a:t>(1</a:t>
            </a:r>
            <a:r>
              <a:rPr lang="zh-TW" altLang="en-US" dirty="0" smtClean="0"/>
              <a:t>個</a:t>
            </a:r>
            <a:r>
              <a:rPr lang="zh-TW" altLang="en-US" dirty="0"/>
              <a:t>控制項</a:t>
            </a:r>
            <a:r>
              <a:rPr lang="en-US" altLang="zh-TW" dirty="0" smtClean="0"/>
              <a:t>)</a:t>
            </a:r>
            <a:endParaRPr lang="zh-TW" altLang="en-US" dirty="0"/>
          </a:p>
          <a:p>
            <a:r>
              <a:rPr lang="zh-TW" altLang="en-US" dirty="0" smtClean="0"/>
              <a:t> </a:t>
            </a:r>
            <a:r>
              <a:rPr lang="zh-TW" altLang="en-US" dirty="0"/>
              <a:t>日誌處理失效之回應 </a:t>
            </a:r>
            <a:r>
              <a:rPr lang="en-US" altLang="zh-TW" dirty="0" smtClean="0"/>
              <a:t>(2</a:t>
            </a:r>
            <a:r>
              <a:rPr lang="zh-TW" altLang="en-US" dirty="0" smtClean="0"/>
              <a:t>個</a:t>
            </a:r>
            <a:r>
              <a:rPr lang="zh-TW" altLang="en-US" dirty="0"/>
              <a:t>控制項</a:t>
            </a:r>
            <a:r>
              <a:rPr lang="en-US" altLang="zh-TW" dirty="0"/>
              <a:t>)</a:t>
            </a:r>
          </a:p>
          <a:p>
            <a:r>
              <a:rPr lang="zh-TW" altLang="en-US" dirty="0" smtClean="0"/>
              <a:t> </a:t>
            </a:r>
            <a:r>
              <a:rPr lang="zh-TW" altLang="en-US" dirty="0"/>
              <a:t>時戳及校時 </a:t>
            </a:r>
            <a:r>
              <a:rPr lang="en-US" altLang="zh-TW" dirty="0" smtClean="0"/>
              <a:t>(2</a:t>
            </a:r>
            <a:r>
              <a:rPr lang="zh-TW" altLang="en-US" dirty="0" smtClean="0"/>
              <a:t>個</a:t>
            </a:r>
            <a:r>
              <a:rPr lang="zh-TW" altLang="en-US" dirty="0"/>
              <a:t>控制項</a:t>
            </a:r>
            <a:r>
              <a:rPr lang="en-US" altLang="zh-TW" dirty="0" smtClean="0"/>
              <a:t>)</a:t>
            </a:r>
            <a:endParaRPr lang="zh-TW" altLang="en-US" dirty="0"/>
          </a:p>
          <a:p>
            <a:r>
              <a:rPr lang="zh-TW" altLang="en-US" dirty="0" smtClean="0"/>
              <a:t> </a:t>
            </a:r>
            <a:r>
              <a:rPr lang="zh-TW" altLang="en-US" dirty="0"/>
              <a:t>日誌資訊之保護 </a:t>
            </a:r>
            <a:r>
              <a:rPr lang="en-US" altLang="zh-TW" dirty="0" smtClean="0"/>
              <a:t>(3</a:t>
            </a:r>
            <a:r>
              <a:rPr lang="zh-TW" altLang="en-US" dirty="0" smtClean="0"/>
              <a:t>個</a:t>
            </a:r>
            <a:r>
              <a:rPr lang="zh-TW" altLang="en-US" dirty="0"/>
              <a:t>控制項</a:t>
            </a:r>
            <a:r>
              <a:rPr lang="en-US" altLang="zh-TW" dirty="0" smtClean="0"/>
              <a:t>)</a:t>
            </a:r>
            <a:endParaRPr lang="zh-TW" altLang="en-US" dirty="0"/>
          </a:p>
        </p:txBody>
      </p:sp>
      <p:sp>
        <p:nvSpPr>
          <p:cNvPr id="3" name="標題 2"/>
          <p:cNvSpPr>
            <a:spLocks noGrp="1"/>
          </p:cNvSpPr>
          <p:nvPr>
            <p:ph type="title"/>
          </p:nvPr>
        </p:nvSpPr>
        <p:spPr/>
        <p:txBody>
          <a:bodyPr>
            <a:normAutofit/>
          </a:bodyPr>
          <a:lstStyle/>
          <a:p>
            <a:r>
              <a:rPr lang="zh-TW" altLang="en-US" dirty="0"/>
              <a:t>事件日誌與可歸責性 	</a:t>
            </a:r>
          </a:p>
        </p:txBody>
      </p:sp>
    </p:spTree>
    <p:extLst>
      <p:ext uri="{BB962C8B-B14F-4D97-AF65-F5344CB8AC3E}">
        <p14:creationId xmlns:p14="http://schemas.microsoft.com/office/powerpoint/2010/main" val="7917710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en-US" sz="4400" b="0" i="0" u="none" strike="noStrike" kern="1200" baseline="0" dirty="0" smtClean="0">
                <a:solidFill>
                  <a:srgbClr val="FFFFFF"/>
                </a:solidFill>
                <a:latin typeface="+mj-lt"/>
                <a:ea typeface="+mj-ea"/>
                <a:cs typeface="+mj-cs"/>
              </a:rPr>
              <a:t>記錄事件</a:t>
            </a:r>
            <a:r>
              <a:rPr lang="en-US" altLang="zh-TW" sz="4400" b="0" i="0" u="none" strike="noStrike" kern="1200" baseline="0" dirty="0" smtClean="0">
                <a:solidFill>
                  <a:srgbClr val="FFFFFF"/>
                </a:solidFill>
                <a:latin typeface="+mj-lt"/>
                <a:ea typeface="+mj-ea"/>
                <a:cs typeface="+mj-cs"/>
              </a:rPr>
              <a:t>(1)</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2393083635"/>
              </p:ext>
            </p:extLst>
          </p:nvPr>
        </p:nvGraphicFramePr>
        <p:xfrm>
          <a:off x="467544" y="2530872"/>
          <a:ext cx="8352928" cy="3994472"/>
        </p:xfrm>
        <a:graphic>
          <a:graphicData uri="http://schemas.openxmlformats.org/drawingml/2006/table">
            <a:tbl>
              <a:tblPr firstRow="1" firstCol="1" bandRow="1">
                <a:tableStyleId>{5C22544A-7EE6-4342-B048-85BDC9FD1C3A}</a:tableStyleId>
              </a:tblPr>
              <a:tblGrid>
                <a:gridCol w="1492932"/>
                <a:gridCol w="6859996"/>
              </a:tblGrid>
              <a:tr h="8959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訂定日誌之記錄時間週期及留存政策，</a:t>
                      </a:r>
                      <a:r>
                        <a:rPr lang="zh-TW" altLang="en-US" sz="2000" b="0" i="0" u="none" strike="noStrike" kern="1200" baseline="0" dirty="0" smtClean="0">
                          <a:solidFill>
                            <a:schemeClr val="bg1"/>
                          </a:solidFill>
                          <a:latin typeface="+mn-lt"/>
                          <a:ea typeface="+mn-ea"/>
                          <a:cs typeface="+mn-cs"/>
                        </a:rPr>
                        <a:t>並保留日誌至少</a:t>
                      </a:r>
                      <a:r>
                        <a:rPr lang="en-US" altLang="zh-TW" sz="2000" b="0" i="0" u="none" strike="noStrike" kern="1200" baseline="0" dirty="0" smtClean="0">
                          <a:solidFill>
                            <a:schemeClr val="bg1"/>
                          </a:solidFill>
                          <a:latin typeface="+mn-lt"/>
                          <a:ea typeface="+mn-ea"/>
                          <a:cs typeface="+mn-cs"/>
                        </a:rPr>
                        <a:t>6</a:t>
                      </a:r>
                      <a:r>
                        <a:rPr lang="zh-TW" altLang="en-US" sz="2000" b="0" i="0" u="none" strike="noStrike" kern="1200" baseline="0" dirty="0" smtClean="0">
                          <a:solidFill>
                            <a:schemeClr val="bg1"/>
                          </a:solidFill>
                          <a:latin typeface="+mn-lt"/>
                          <a:ea typeface="+mn-ea"/>
                          <a:cs typeface="+mn-cs"/>
                        </a:rPr>
                        <a:t>個月</a:t>
                      </a:r>
                      <a:endParaRPr lang="zh-TW" altLang="en-US" sz="2000" b="0" dirty="0">
                        <a:solidFill>
                          <a:schemeClr val="bg1"/>
                        </a:solidFill>
                      </a:endParaRPr>
                    </a:p>
                  </a:txBody>
                  <a:tcPr anchor="ctr"/>
                </a:tc>
              </a:tr>
              <a:tr h="6442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普、中、高</a:t>
                      </a:r>
                      <a:endParaRPr lang="zh-TW" altLang="en-US" sz="2000" dirty="0"/>
                    </a:p>
                  </a:txBody>
                  <a:tcPr anchor="ctr"/>
                </a:tc>
              </a:tr>
              <a:tr h="24542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r>
                        <a:rPr lang="zh-TW" altLang="en-US" sz="2000" b="0" i="0" u="none" strike="noStrike" kern="1200" baseline="0" dirty="0" smtClean="0">
                          <a:solidFill>
                            <a:schemeClr val="dk1"/>
                          </a:solidFill>
                          <a:latin typeface="+mn-lt"/>
                          <a:ea typeface="+mn-ea"/>
                          <a:cs typeface="+mn-cs"/>
                        </a:rPr>
                        <a:t>應</a:t>
                      </a:r>
                      <a:r>
                        <a:rPr lang="zh-TW" altLang="en-US" sz="2000" b="0" i="0" u="none" strike="noStrike" kern="1200" baseline="0" dirty="0" smtClean="0">
                          <a:solidFill>
                            <a:schemeClr val="dk1"/>
                          </a:solidFill>
                          <a:latin typeface="+mn-lt"/>
                          <a:ea typeface="+mn-ea"/>
                          <a:cs typeface="+mn-cs"/>
                        </a:rPr>
                        <a:t>訂定相關管理辦法以妥善留存資通系統日誌，如作業系統日誌</a:t>
                      </a:r>
                      <a:r>
                        <a:rPr lang="en-US" altLang="zh-TW" sz="2000" b="0" i="0" u="none" strike="noStrike" kern="1200" baseline="0" dirty="0" smtClean="0">
                          <a:solidFill>
                            <a:schemeClr val="dk1"/>
                          </a:solidFill>
                          <a:latin typeface="+mn-lt"/>
                          <a:ea typeface="+mn-ea"/>
                          <a:cs typeface="+mn-cs"/>
                        </a:rPr>
                        <a:t>(OS event log)</a:t>
                      </a:r>
                      <a:r>
                        <a:rPr lang="zh-TW" altLang="en-US" sz="2000" b="0" i="0" u="none" strike="noStrike" kern="1200" baseline="0" dirty="0" smtClean="0">
                          <a:solidFill>
                            <a:schemeClr val="dk1"/>
                          </a:solidFill>
                          <a:latin typeface="+mn-lt"/>
                          <a:ea typeface="+mn-ea"/>
                          <a:cs typeface="+mn-cs"/>
                        </a:rPr>
                        <a:t>、網站日誌</a:t>
                      </a:r>
                      <a:r>
                        <a:rPr lang="en-US" altLang="zh-TW" sz="2000" b="0" i="0" u="none" strike="noStrike" kern="1200" baseline="0" dirty="0" smtClean="0">
                          <a:solidFill>
                            <a:schemeClr val="dk1"/>
                          </a:solidFill>
                          <a:latin typeface="+mn-lt"/>
                          <a:ea typeface="+mn-ea"/>
                          <a:cs typeface="+mn-cs"/>
                        </a:rPr>
                        <a:t>(Web log)</a:t>
                      </a:r>
                      <a:r>
                        <a:rPr lang="zh-TW" altLang="en-US" sz="2000" b="0" i="0" u="none" strike="noStrike" kern="1200" baseline="0" dirty="0" smtClean="0">
                          <a:solidFill>
                            <a:schemeClr val="dk1"/>
                          </a:solidFill>
                          <a:latin typeface="+mn-lt"/>
                          <a:ea typeface="+mn-ea"/>
                          <a:cs typeface="+mn-cs"/>
                        </a:rPr>
                        <a:t>、應用程式日誌</a:t>
                      </a:r>
                      <a:r>
                        <a:rPr lang="en-US" altLang="zh-TW" sz="2000" b="0" i="0" u="none" strike="noStrike" kern="1200" baseline="0" dirty="0" smtClean="0">
                          <a:solidFill>
                            <a:schemeClr val="dk1"/>
                          </a:solidFill>
                          <a:latin typeface="+mn-lt"/>
                          <a:ea typeface="+mn-ea"/>
                          <a:cs typeface="+mn-cs"/>
                        </a:rPr>
                        <a:t>(AP log)</a:t>
                      </a:r>
                      <a:r>
                        <a:rPr lang="zh-TW" altLang="en-US" sz="2000" b="0" i="0" u="none" strike="noStrike" kern="1200" baseline="0" dirty="0" smtClean="0">
                          <a:solidFill>
                            <a:schemeClr val="dk1"/>
                          </a:solidFill>
                          <a:latin typeface="+mn-lt"/>
                          <a:ea typeface="+mn-ea"/>
                          <a:cs typeface="+mn-cs"/>
                        </a:rPr>
                        <a:t>及登入</a:t>
                      </a:r>
                    </a:p>
                    <a:p>
                      <a:r>
                        <a:rPr lang="zh-TW" altLang="en-US" sz="2000" b="0" i="0" u="none" strike="noStrike" kern="1200" baseline="0" dirty="0" smtClean="0">
                          <a:solidFill>
                            <a:schemeClr val="dk1"/>
                          </a:solidFill>
                          <a:latin typeface="+mn-lt"/>
                          <a:ea typeface="+mn-ea"/>
                          <a:cs typeface="+mn-cs"/>
                        </a:rPr>
                        <a:t>日誌</a:t>
                      </a:r>
                      <a:r>
                        <a:rPr lang="en-US" altLang="zh-TW" sz="2000" b="0" i="0" u="none" strike="noStrike" kern="1200" baseline="0" dirty="0" smtClean="0">
                          <a:solidFill>
                            <a:schemeClr val="dk1"/>
                          </a:solidFill>
                          <a:latin typeface="+mn-lt"/>
                          <a:ea typeface="+mn-ea"/>
                          <a:cs typeface="+mn-cs"/>
                        </a:rPr>
                        <a:t>(logon log)</a:t>
                      </a:r>
                      <a:r>
                        <a:rPr lang="zh-TW" altLang="en-US" sz="2000" b="0" i="0" u="none" strike="noStrike" kern="1200" baseline="0" dirty="0" smtClean="0">
                          <a:solidFill>
                            <a:schemeClr val="dk1"/>
                          </a:solidFill>
                          <a:latin typeface="+mn-lt"/>
                          <a:ea typeface="+mn-ea"/>
                          <a:cs typeface="+mn-cs"/>
                        </a:rPr>
                        <a:t>等，以符合程式除錯、行為歸責、稽核取證及法律規範等用途。</a:t>
                      </a:r>
                      <a:r>
                        <a:rPr lang="zh-TW" altLang="en-US" sz="2000" b="1" i="0" u="none" strike="noStrike" kern="1200" baseline="0" dirty="0" smtClean="0">
                          <a:solidFill>
                            <a:srgbClr val="FF0000"/>
                          </a:solidFill>
                          <a:latin typeface="+mn-lt"/>
                          <a:ea typeface="+mn-ea"/>
                          <a:cs typeface="+mn-cs"/>
                        </a:rPr>
                        <a:t>資通系統日誌留存期限應至少保留</a:t>
                      </a:r>
                      <a:r>
                        <a:rPr lang="en-US" altLang="zh-TW" sz="2000" b="1" i="0" u="none" strike="noStrike" kern="1200" baseline="0" dirty="0" smtClean="0">
                          <a:solidFill>
                            <a:srgbClr val="FF0000"/>
                          </a:solidFill>
                          <a:latin typeface="+mn-lt"/>
                          <a:ea typeface="+mn-ea"/>
                          <a:cs typeface="+mn-cs"/>
                        </a:rPr>
                        <a:t>6</a:t>
                      </a:r>
                      <a:r>
                        <a:rPr lang="zh-TW" altLang="en-US" sz="2000" b="1" i="0" u="none" strike="noStrike" kern="1200" baseline="0" dirty="0" smtClean="0">
                          <a:solidFill>
                            <a:srgbClr val="FF0000"/>
                          </a:solidFill>
                          <a:latin typeface="+mn-lt"/>
                          <a:ea typeface="+mn-ea"/>
                          <a:cs typeface="+mn-cs"/>
                        </a:rPr>
                        <a:t>個月</a:t>
                      </a:r>
                      <a:r>
                        <a:rPr lang="zh-TW" altLang="en-US" sz="2000" b="1" i="0" u="none" strike="noStrike" kern="1200" baseline="0" dirty="0" smtClean="0">
                          <a:solidFill>
                            <a:srgbClr val="FF0000"/>
                          </a:solidFill>
                          <a:latin typeface="+mn-lt"/>
                          <a:ea typeface="+mn-ea"/>
                          <a:cs typeface="+mn-cs"/>
                        </a:rPr>
                        <a:t>。</a:t>
                      </a:r>
                      <a:endParaRPr lang="zh-TW" altLang="en-US" sz="2000" b="1" dirty="0">
                        <a:solidFill>
                          <a:srgbClr val="FF0000"/>
                        </a:solidFill>
                      </a:endParaRPr>
                    </a:p>
                  </a:txBody>
                  <a:tcPr anchor="ctr"/>
                </a:tc>
              </a:tr>
            </a:tbl>
          </a:graphicData>
        </a:graphic>
      </p:graphicFrame>
    </p:spTree>
    <p:extLst>
      <p:ext uri="{BB962C8B-B14F-4D97-AF65-F5344CB8AC3E}">
        <p14:creationId xmlns:p14="http://schemas.microsoft.com/office/powerpoint/2010/main" val="601589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en-US" sz="4400" b="0" i="0" u="none" strike="noStrike" kern="1200" baseline="0" dirty="0" smtClean="0">
                <a:solidFill>
                  <a:srgbClr val="FFFFFF"/>
                </a:solidFill>
                <a:latin typeface="+mj-lt"/>
                <a:ea typeface="+mj-ea"/>
                <a:cs typeface="+mj-cs"/>
              </a:rPr>
              <a:t>記錄事件</a:t>
            </a:r>
            <a:r>
              <a:rPr lang="en-US" altLang="zh-TW" sz="4400" b="0" i="0" u="none" strike="noStrike" kern="1200" baseline="0" dirty="0" smtClean="0">
                <a:solidFill>
                  <a:srgbClr val="FFFFFF"/>
                </a:solidFill>
                <a:latin typeface="+mj-lt"/>
                <a:ea typeface="+mj-ea"/>
                <a:cs typeface="+mj-cs"/>
              </a:rPr>
              <a:t>(2)</a:t>
            </a:r>
            <a:endParaRPr lang="zh-TW" altLang="en-US" dirty="0"/>
          </a:p>
        </p:txBody>
      </p:sp>
      <p:graphicFrame>
        <p:nvGraphicFramePr>
          <p:cNvPr id="6" name="內容版面配置區 6"/>
          <p:cNvGraphicFramePr>
            <a:graphicFrameLocks/>
          </p:cNvGraphicFramePr>
          <p:nvPr>
            <p:extLst>
              <p:ext uri="{D42A27DB-BD31-4B8C-83A1-F6EECF244321}">
                <p14:modId xmlns:p14="http://schemas.microsoft.com/office/powerpoint/2010/main" val="3266877253"/>
              </p:ext>
            </p:extLst>
          </p:nvPr>
        </p:nvGraphicFramePr>
        <p:xfrm>
          <a:off x="395536" y="1988840"/>
          <a:ext cx="8352928" cy="4058776"/>
        </p:xfrm>
        <a:graphic>
          <a:graphicData uri="http://schemas.openxmlformats.org/drawingml/2006/table">
            <a:tbl>
              <a:tblPr firstRow="1" firstCol="1" bandRow="1">
                <a:tableStyleId>{5C22544A-7EE6-4342-B048-85BDC9FD1C3A}</a:tableStyleId>
              </a:tblPr>
              <a:tblGrid>
                <a:gridCol w="1492932"/>
                <a:gridCol w="6859996"/>
              </a:tblGrid>
              <a:tr h="7920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確保資通系統有記錄特定事件之功能，並決定應記錄之特定資通系統事件</a:t>
                      </a:r>
                      <a:endParaRPr lang="zh-TW" altLang="en-US" sz="2000" dirty="0"/>
                    </a:p>
                  </a:txBody>
                  <a:tcPr anchor="ct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普、中、高</a:t>
                      </a:r>
                      <a:endParaRPr lang="zh-TW" altLang="en-US" sz="2000" dirty="0"/>
                    </a:p>
                  </a:txBody>
                  <a:tcPr anchor="ctr"/>
                </a:tc>
              </a:tr>
              <a:tr h="12170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r>
                        <a:rPr lang="zh-TW" altLang="en-US" sz="2000" b="0" i="0" u="none" strike="noStrike" kern="1200" baseline="0" dirty="0" smtClean="0">
                          <a:solidFill>
                            <a:schemeClr val="dk1"/>
                          </a:solidFill>
                          <a:latin typeface="+mn-lt"/>
                          <a:ea typeface="+mn-ea"/>
                          <a:cs typeface="+mn-cs"/>
                        </a:rPr>
                        <a:t>資通系統事件係指任何發生在機關資通系統中可觀察到行為之結果，當具備資安風險之特定系統事件發生時，資通系統應觸發記錄系統日誌功能，以描述事發時系統狀態。為使日誌分析可有效發揮作用，機關應仔細</a:t>
                      </a:r>
                      <a:r>
                        <a:rPr lang="zh-TW" altLang="en-US" sz="2000" b="1" i="0" u="none" strike="noStrike" kern="1200" baseline="0" dirty="0" smtClean="0">
                          <a:solidFill>
                            <a:srgbClr val="FF0000"/>
                          </a:solidFill>
                          <a:latin typeface="+mn-lt"/>
                          <a:ea typeface="+mn-ea"/>
                          <a:cs typeface="+mn-cs"/>
                        </a:rPr>
                        <a:t>評估系統使用需求與資安風險後，定義哪些系統事件需要留下日誌，避免記錄功能流於形式</a:t>
                      </a:r>
                      <a:r>
                        <a:rPr lang="zh-TW" altLang="en-US" sz="2000" b="0" i="0" u="none" strike="noStrike" kern="1200" baseline="0" dirty="0" smtClean="0">
                          <a:solidFill>
                            <a:schemeClr val="dk1"/>
                          </a:solidFill>
                          <a:latin typeface="+mn-lt"/>
                          <a:ea typeface="+mn-ea"/>
                          <a:cs typeface="+mn-cs"/>
                        </a:rPr>
                        <a:t>，惟亦應避免留存不必要之系統事件日誌，過於冗雜之內容對日誌分析活動沒有幫助，反而可能</a:t>
                      </a:r>
                      <a:r>
                        <a:rPr lang="zh-TW" altLang="en-US" sz="2000" b="1" i="0" u="none" strike="noStrike" kern="1200" baseline="0" dirty="0" smtClean="0">
                          <a:solidFill>
                            <a:srgbClr val="FF0000"/>
                          </a:solidFill>
                          <a:latin typeface="+mn-lt"/>
                          <a:ea typeface="+mn-ea"/>
                          <a:cs typeface="+mn-cs"/>
                        </a:rPr>
                        <a:t>危害系統效能及儲存空間</a:t>
                      </a:r>
                      <a:r>
                        <a:rPr lang="zh-TW" altLang="en-US" sz="2000" b="0" i="0" u="none" strike="noStrike" kern="1200" baseline="0" dirty="0" smtClean="0">
                          <a:solidFill>
                            <a:schemeClr val="dk1"/>
                          </a:solidFill>
                          <a:latin typeface="+mn-lt"/>
                          <a:ea typeface="+mn-ea"/>
                          <a:cs typeface="+mn-cs"/>
                        </a:rPr>
                        <a:t>。	</a:t>
                      </a:r>
                    </a:p>
                    <a:p>
                      <a:endParaRPr lang="zh-TW" altLang="en-US" sz="2000" dirty="0"/>
                    </a:p>
                  </a:txBody>
                  <a:tcPr anchor="ctr"/>
                </a:tc>
              </a:tr>
            </a:tbl>
          </a:graphicData>
        </a:graphic>
      </p:graphicFrame>
    </p:spTree>
    <p:extLst>
      <p:ext uri="{BB962C8B-B14F-4D97-AF65-F5344CB8AC3E}">
        <p14:creationId xmlns:p14="http://schemas.microsoft.com/office/powerpoint/2010/main" val="3320315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en-US" sz="4400" b="0" i="0" u="none" strike="noStrike" kern="1200" baseline="0" dirty="0" smtClean="0">
                <a:solidFill>
                  <a:srgbClr val="FFFFFF"/>
                </a:solidFill>
                <a:latin typeface="+mj-lt"/>
                <a:ea typeface="+mj-ea"/>
                <a:cs typeface="+mj-cs"/>
              </a:rPr>
              <a:t>記錄事件</a:t>
            </a:r>
            <a:r>
              <a:rPr lang="en-US" altLang="zh-TW" sz="4400" b="0" i="0" u="none" strike="noStrike" kern="1200" baseline="0" dirty="0" smtClean="0">
                <a:solidFill>
                  <a:srgbClr val="FFFFFF"/>
                </a:solidFill>
                <a:latin typeface="+mj-lt"/>
                <a:ea typeface="+mj-ea"/>
                <a:cs typeface="+mj-cs"/>
              </a:rPr>
              <a:t>(3)</a:t>
            </a:r>
            <a:endParaRPr lang="zh-TW" altLang="en-US" dirty="0"/>
          </a:p>
        </p:txBody>
      </p:sp>
      <p:graphicFrame>
        <p:nvGraphicFramePr>
          <p:cNvPr id="6" name="內容版面配置區 6"/>
          <p:cNvGraphicFramePr>
            <a:graphicFrameLocks noGrp="1"/>
          </p:cNvGraphicFramePr>
          <p:nvPr>
            <p:ph idx="1"/>
            <p:extLst>
              <p:ext uri="{D42A27DB-BD31-4B8C-83A1-F6EECF244321}">
                <p14:modId xmlns:p14="http://schemas.microsoft.com/office/powerpoint/2010/main" val="1364035458"/>
              </p:ext>
            </p:extLst>
          </p:nvPr>
        </p:nvGraphicFramePr>
        <p:xfrm>
          <a:off x="467544" y="2708920"/>
          <a:ext cx="8352928" cy="3528391"/>
        </p:xfrm>
        <a:graphic>
          <a:graphicData uri="http://schemas.openxmlformats.org/drawingml/2006/table">
            <a:tbl>
              <a:tblPr firstRow="1" firstCol="1" bandRow="1">
                <a:tableStyleId>{5C22544A-7EE6-4342-B048-85BDC9FD1C3A}</a:tableStyleId>
              </a:tblPr>
              <a:tblGrid>
                <a:gridCol w="1492932"/>
                <a:gridCol w="6859996"/>
              </a:tblGrid>
              <a:tr h="5689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r>
                        <a:rPr lang="zh-TW" altLang="en-US" sz="2000" b="0" i="0" u="none" strike="noStrike" kern="1200" baseline="0" dirty="0" smtClean="0">
                          <a:solidFill>
                            <a:schemeClr val="lt1"/>
                          </a:solidFill>
                          <a:latin typeface="+mn-lt"/>
                          <a:ea typeface="+mn-ea"/>
                          <a:cs typeface="+mn-cs"/>
                        </a:rPr>
                        <a:t>應記錄資通系統管理者帳號所執行之各項功能</a:t>
                      </a:r>
                    </a:p>
                  </a:txBody>
                  <a:tcPr anchor="ctr"/>
                </a:tc>
              </a:tr>
              <a:tr h="615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普、中、高</a:t>
                      </a:r>
                      <a:endParaRPr lang="zh-TW" altLang="en-US" sz="2000" dirty="0"/>
                    </a:p>
                  </a:txBody>
                  <a:tcPr anchor="ctr"/>
                </a:tc>
              </a:tr>
              <a:tr h="23441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資通系統管理者帳號具有最高系統操作權限，無論是故意或非故意操作行為，都具有高度操作風險，可能對機關產生重大且不利影響，而駭客入侵時，亦常試圖取得系統管理者帳號權限，以進行更進一步攻擊行為，故</a:t>
                      </a:r>
                      <a:r>
                        <a:rPr lang="zh-TW" altLang="en-US" sz="2000" b="1" i="0" u="none" strike="noStrike" kern="1200" baseline="0" dirty="0" smtClean="0">
                          <a:solidFill>
                            <a:srgbClr val="FF0000"/>
                          </a:solidFill>
                          <a:latin typeface="+mn-lt"/>
                          <a:ea typeface="+mn-ea"/>
                          <a:cs typeface="+mn-cs"/>
                        </a:rPr>
                        <a:t>記錄管理者帳號執行各項功能，不僅有助於強化內部控制與稽核，亦有助於追蹤資安事件行為軌跡</a:t>
                      </a:r>
                      <a:r>
                        <a:rPr lang="zh-TW" altLang="en-US" sz="2000" b="0" i="0" u="none" strike="noStrike" kern="1200" baseline="0" dirty="0" smtClean="0">
                          <a:solidFill>
                            <a:schemeClr val="dk1"/>
                          </a:solidFill>
                          <a:latin typeface="+mn-lt"/>
                          <a:ea typeface="+mn-ea"/>
                          <a:cs typeface="+mn-cs"/>
                        </a:rPr>
                        <a:t>。</a:t>
                      </a:r>
                      <a:endParaRPr lang="zh-TW" altLang="en-US" sz="2000" dirty="0"/>
                    </a:p>
                  </a:txBody>
                  <a:tcPr anchor="ctr"/>
                </a:tc>
              </a:tr>
            </a:tbl>
          </a:graphicData>
        </a:graphic>
      </p:graphicFrame>
    </p:spTree>
    <p:extLst>
      <p:ext uri="{BB962C8B-B14F-4D97-AF65-F5344CB8AC3E}">
        <p14:creationId xmlns:p14="http://schemas.microsoft.com/office/powerpoint/2010/main" val="4017618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zh-TW" sz="4400" kern="1200" dirty="0" smtClean="0">
                <a:solidFill>
                  <a:srgbClr val="FFFFFF"/>
                </a:solidFill>
                <a:effectLst/>
                <a:latin typeface="+mj-lt"/>
                <a:ea typeface="+mj-ea"/>
                <a:cs typeface="+mj-cs"/>
              </a:rPr>
              <a:t>存取控制</a:t>
            </a:r>
            <a:r>
              <a:rPr lang="en-US" altLang="zh-TW" sz="4400" kern="1200" dirty="0" smtClean="0">
                <a:solidFill>
                  <a:srgbClr val="FFFFFF"/>
                </a:solidFill>
                <a:effectLst/>
                <a:latin typeface="+mj-lt"/>
                <a:ea typeface="+mj-ea"/>
                <a:cs typeface="+mj-cs"/>
              </a:rPr>
              <a:t>-</a:t>
            </a:r>
            <a:r>
              <a:rPr lang="zh-TW" altLang="en-US" sz="4400" b="0" i="0" u="none" strike="noStrike" kern="1200" baseline="0" dirty="0" smtClean="0">
                <a:solidFill>
                  <a:srgbClr val="FFFFFF"/>
                </a:solidFill>
                <a:latin typeface="+mj-lt"/>
                <a:ea typeface="+mj-ea"/>
                <a:cs typeface="+mj-cs"/>
              </a:rPr>
              <a:t>記錄事件</a:t>
            </a:r>
            <a:r>
              <a:rPr lang="en-US" altLang="zh-TW" sz="4400" b="0" i="0" u="none" strike="noStrike" kern="1200" baseline="0" dirty="0" smtClean="0">
                <a:solidFill>
                  <a:srgbClr val="FFFFFF"/>
                </a:solidFill>
                <a:latin typeface="+mj-lt"/>
                <a:ea typeface="+mj-ea"/>
                <a:cs typeface="+mj-cs"/>
              </a:rPr>
              <a:t>(4)</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1922746921"/>
              </p:ext>
            </p:extLst>
          </p:nvPr>
        </p:nvGraphicFramePr>
        <p:xfrm>
          <a:off x="323528" y="2204865"/>
          <a:ext cx="8496944" cy="4176463"/>
        </p:xfrm>
        <a:graphic>
          <a:graphicData uri="http://schemas.openxmlformats.org/drawingml/2006/table">
            <a:tbl>
              <a:tblPr firstRow="1" firstCol="1" bandRow="1">
                <a:tableStyleId>{5C22544A-7EE6-4342-B048-85BDC9FD1C3A}</a:tableStyleId>
              </a:tblPr>
              <a:tblGrid>
                <a:gridCol w="1518673"/>
                <a:gridCol w="6978271"/>
              </a:tblGrid>
              <a:tr h="11562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0" i="0" u="none" strike="noStrike" kern="1200" baseline="0" dirty="0" smtClean="0">
                          <a:solidFill>
                            <a:schemeClr val="lt1"/>
                          </a:solidFill>
                          <a:latin typeface="+mn-lt"/>
                          <a:ea typeface="+mn-ea"/>
                          <a:cs typeface="+mn-cs"/>
                        </a:rPr>
                        <a:t>控制措施</a:t>
                      </a:r>
                      <a:endParaRPr lang="zh-TW" altLang="en-US" sz="2400" dirty="0"/>
                    </a:p>
                  </a:txBody>
                  <a:tcPr anchor="ctr"/>
                </a:tc>
                <a:tc>
                  <a:txBody>
                    <a:bodyPr/>
                    <a:lstStyle/>
                    <a:p>
                      <a:r>
                        <a:rPr lang="zh-TW" altLang="en-US" sz="2400" b="0" i="0" u="none" strike="noStrike" kern="1200" baseline="0" dirty="0" smtClean="0">
                          <a:solidFill>
                            <a:schemeClr val="lt1"/>
                          </a:solidFill>
                          <a:latin typeface="+mn-lt"/>
                          <a:ea typeface="+mn-ea"/>
                          <a:cs typeface="+mn-cs"/>
                        </a:rPr>
                        <a:t>應定期審查機關所保留資通系統產生之日誌 	</a:t>
                      </a:r>
                    </a:p>
                  </a:txBody>
                  <a:tcPr anchor="ctr"/>
                </a:tc>
              </a:tr>
              <a:tr h="899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0" i="0" u="none" strike="noStrike" kern="1200" baseline="0" dirty="0" smtClean="0">
                          <a:solidFill>
                            <a:schemeClr val="dk1"/>
                          </a:solidFill>
                          <a:latin typeface="+mn-lt"/>
                          <a:ea typeface="+mn-ea"/>
                          <a:cs typeface="+mn-cs"/>
                        </a:rPr>
                        <a:t>適用等級</a:t>
                      </a:r>
                      <a:endParaRPr lang="zh-TW" altLang="en-US" sz="24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0" i="0" u="none" strike="noStrike" kern="1200" baseline="0" dirty="0" smtClean="0">
                          <a:solidFill>
                            <a:schemeClr val="dk1"/>
                          </a:solidFill>
                          <a:latin typeface="+mn-lt"/>
                          <a:ea typeface="+mn-ea"/>
                          <a:cs typeface="+mn-cs"/>
                        </a:rPr>
                        <a:t>普、中、高</a:t>
                      </a:r>
                      <a:endParaRPr lang="zh-TW" altLang="en-US" sz="2400" dirty="0"/>
                    </a:p>
                  </a:txBody>
                  <a:tcPr anchor="ctr"/>
                </a:tc>
              </a:tr>
              <a:tr h="21208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400" b="0" i="0" u="none" strike="noStrike" kern="1200" baseline="0" dirty="0" smtClean="0">
                          <a:solidFill>
                            <a:schemeClr val="dk1"/>
                          </a:solidFill>
                          <a:latin typeface="+mn-lt"/>
                          <a:ea typeface="+mn-ea"/>
                          <a:cs typeface="+mn-cs"/>
                        </a:rPr>
                        <a:t>內容說明</a:t>
                      </a:r>
                      <a:endParaRPr lang="zh-TW" altLang="en-US" sz="2400" dirty="0"/>
                    </a:p>
                  </a:txBody>
                  <a:tcPr anchor="ctr"/>
                </a:tc>
                <a:tc>
                  <a:txBody>
                    <a:bodyPr/>
                    <a:lstStyle/>
                    <a:p>
                      <a:r>
                        <a:rPr lang="zh-TW" altLang="en-US" sz="2400" b="0" i="0" u="none" strike="noStrike" kern="1200" baseline="0" dirty="0" smtClean="0">
                          <a:solidFill>
                            <a:schemeClr val="dk1"/>
                          </a:solidFill>
                          <a:latin typeface="+mn-lt"/>
                          <a:ea typeface="+mn-ea"/>
                          <a:cs typeface="+mn-cs"/>
                        </a:rPr>
                        <a:t>應</a:t>
                      </a:r>
                      <a:r>
                        <a:rPr lang="zh-TW" altLang="en-US" sz="2400" b="1" i="0" u="sng" strike="noStrike" kern="1200" baseline="0" dirty="0" smtClean="0">
                          <a:solidFill>
                            <a:srgbClr val="FF0000"/>
                          </a:solidFill>
                          <a:latin typeface="+mn-lt"/>
                          <a:ea typeface="+mn-ea"/>
                          <a:cs typeface="+mn-cs"/>
                        </a:rPr>
                        <a:t>定期</a:t>
                      </a:r>
                      <a:r>
                        <a:rPr lang="zh-TW" altLang="en-US" sz="2400" b="1" i="0" u="none" strike="noStrike" kern="1200" baseline="0" dirty="0" smtClean="0">
                          <a:solidFill>
                            <a:srgbClr val="FF0000"/>
                          </a:solidFill>
                          <a:latin typeface="+mn-lt"/>
                          <a:ea typeface="+mn-ea"/>
                          <a:cs typeface="+mn-cs"/>
                        </a:rPr>
                        <a:t>審查分析資通系統產生之日誌內容，以掌握是否在期間內曾發生重要資安事件，如異常存取行為、重大系統錯誤</a:t>
                      </a:r>
                      <a:r>
                        <a:rPr lang="zh-TW" altLang="en-US" sz="2400" b="0" i="0" u="none" strike="noStrike" kern="1200" baseline="0" dirty="0" smtClean="0">
                          <a:solidFill>
                            <a:schemeClr val="dk1"/>
                          </a:solidFill>
                          <a:latin typeface="+mn-lt"/>
                          <a:ea typeface="+mn-ea"/>
                          <a:cs typeface="+mn-cs"/>
                        </a:rPr>
                        <a:t>等。</a:t>
                      </a:r>
                      <a:endParaRPr lang="zh-TW" altLang="en-US" sz="2400" dirty="0"/>
                    </a:p>
                  </a:txBody>
                  <a:tcPr anchor="ctr"/>
                </a:tc>
              </a:tr>
            </a:tbl>
          </a:graphicData>
        </a:graphic>
      </p:graphicFrame>
    </p:spTree>
    <p:extLst>
      <p:ext uri="{BB962C8B-B14F-4D97-AF65-F5344CB8AC3E}">
        <p14:creationId xmlns:p14="http://schemas.microsoft.com/office/powerpoint/2010/main" val="4017618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存取控制</a:t>
            </a:r>
            <a:r>
              <a:rPr lang="en-US" altLang="zh-TW" dirty="0" smtClean="0"/>
              <a:t>-</a:t>
            </a:r>
            <a:r>
              <a:rPr lang="zh-TW" altLang="en-US" dirty="0" smtClean="0"/>
              <a:t>日誌紀錄內容</a:t>
            </a:r>
            <a:r>
              <a:rPr lang="en-US" altLang="zh-TW" dirty="0" smtClean="0"/>
              <a:t>-1</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1440821485"/>
              </p:ext>
            </p:extLst>
          </p:nvPr>
        </p:nvGraphicFramePr>
        <p:xfrm>
          <a:off x="323528" y="2060849"/>
          <a:ext cx="8424936" cy="4536503"/>
        </p:xfrm>
        <a:graphic>
          <a:graphicData uri="http://schemas.openxmlformats.org/drawingml/2006/table">
            <a:tbl>
              <a:tblPr firstRow="1" firstCol="1" bandRow="1">
                <a:tableStyleId>{5C22544A-7EE6-4342-B048-85BDC9FD1C3A}</a:tableStyleId>
              </a:tblPr>
              <a:tblGrid>
                <a:gridCol w="1505803"/>
                <a:gridCol w="6919133"/>
              </a:tblGrid>
              <a:tr h="15914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控制措施</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n-lt"/>
                          <a:ea typeface="+mn-ea"/>
                          <a:cs typeface="+mn-cs"/>
                        </a:rPr>
                        <a:t>資通系統產生之日誌應包含事件類型、發生時間、發生位置及任何與事件相關之使用者身分識別等資訊，採用單一日誌機制，確保輸出格式之一致性，並應依資通安全政策及法規要求納入其他相關資訊 </a:t>
                      </a:r>
                      <a:endParaRPr lang="zh-TW" altLang="en-US" sz="2000" dirty="0"/>
                    </a:p>
                  </a:txBody>
                  <a:tcPr anchor="ctr"/>
                </a:tc>
              </a:tr>
              <a:tr h="5955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適用等級</a:t>
                      </a:r>
                      <a:endParaRPr lang="zh-TW" altLang="en-US" sz="20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普、中、高</a:t>
                      </a:r>
                      <a:endParaRPr lang="zh-TW" altLang="en-US" sz="2000" dirty="0"/>
                    </a:p>
                  </a:txBody>
                  <a:tcPr anchor="ctr"/>
                </a:tc>
              </a:tr>
              <a:tr h="23494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n-lt"/>
                          <a:ea typeface="+mn-ea"/>
                          <a:cs typeface="+mn-cs"/>
                        </a:rPr>
                        <a:t>內容說明</a:t>
                      </a:r>
                      <a:endParaRPr lang="zh-TW" altLang="en-US" sz="2000" dirty="0"/>
                    </a:p>
                  </a:txBody>
                  <a:tcPr anchor="ctr"/>
                </a:tc>
                <a:tc>
                  <a:txBody>
                    <a:bodyPr/>
                    <a:lstStyle/>
                    <a:p>
                      <a:r>
                        <a:rPr lang="zh-TW" altLang="en-US" sz="2000" b="0" i="0" u="none" strike="noStrike" kern="1200" baseline="0" dirty="0" smtClean="0">
                          <a:solidFill>
                            <a:schemeClr val="dk1"/>
                          </a:solidFill>
                          <a:latin typeface="+mn-lt"/>
                          <a:ea typeface="+mn-ea"/>
                          <a:cs typeface="+mn-cs"/>
                        </a:rPr>
                        <a:t>日誌應詳細描述所觸發事件，包含人、事、時、地、物等關鍵資訊，如使用者帳號、時間、執行之功能或存取之資源名稱、事件類型或優先等級、執行結果或事件描述、事件發生當下相關物件資訊、網路來源與目的位址，以及錯誤代碼等。惟須注意</a:t>
                      </a:r>
                      <a:r>
                        <a:rPr lang="zh-TW" altLang="en-US" sz="2000" b="1" i="0" u="none" strike="noStrike" kern="1200" baseline="0" dirty="0" smtClean="0">
                          <a:solidFill>
                            <a:srgbClr val="FF0000"/>
                          </a:solidFill>
                          <a:latin typeface="+mn-lt"/>
                          <a:ea typeface="+mn-ea"/>
                          <a:cs typeface="+mn-cs"/>
                        </a:rPr>
                        <a:t>應避免在日誌內留下個人資料及涉及隱私內容</a:t>
                      </a:r>
                      <a:r>
                        <a:rPr lang="zh-TW" altLang="en-US" sz="2000" b="0" i="0" u="none" strike="noStrike" kern="1200" baseline="0" dirty="0" smtClean="0">
                          <a:solidFill>
                            <a:schemeClr val="dk1"/>
                          </a:solidFill>
                          <a:latin typeface="+mn-lt"/>
                          <a:ea typeface="+mn-ea"/>
                          <a:cs typeface="+mn-cs"/>
                        </a:rPr>
                        <a:t>，以符合我國個人資料保護法相關規定。 </a:t>
                      </a:r>
                      <a:endParaRPr lang="zh-TW" altLang="en-US" sz="2000" dirty="0"/>
                    </a:p>
                  </a:txBody>
                  <a:tcPr anchor="ctr"/>
                </a:tc>
              </a:tr>
            </a:tbl>
          </a:graphicData>
        </a:graphic>
      </p:graphicFrame>
    </p:spTree>
    <p:extLst>
      <p:ext uri="{BB962C8B-B14F-4D97-AF65-F5344CB8AC3E}">
        <p14:creationId xmlns:p14="http://schemas.microsoft.com/office/powerpoint/2010/main" val="4234559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en-US" altLang="zh-TW" dirty="0"/>
              <a:t>1,</a:t>
            </a:r>
            <a:r>
              <a:rPr lang="zh-TW" altLang="en-US" dirty="0"/>
              <a:t>資通系統防護準之實務說明與操作</a:t>
            </a:r>
            <a:r>
              <a:rPr lang="en-US" altLang="zh-TW" dirty="0"/>
              <a:t>(</a:t>
            </a:r>
            <a:r>
              <a:rPr lang="zh-TW" altLang="en-US" dirty="0"/>
              <a:t>依系統 所屬</a:t>
            </a:r>
            <a:r>
              <a:rPr lang="zh-TW" altLang="en-US" dirty="0" smtClean="0"/>
              <a:t>人員普</a:t>
            </a:r>
            <a:r>
              <a:rPr lang="zh-TW" altLang="en-US" dirty="0"/>
              <a:t>中</a:t>
            </a:r>
            <a:r>
              <a:rPr lang="zh-TW" altLang="en-US" dirty="0" smtClean="0"/>
              <a:t>高等等級差異說明</a:t>
            </a:r>
            <a:r>
              <a:rPr lang="en-US" altLang="zh-TW" dirty="0"/>
              <a:t>)</a:t>
            </a:r>
          </a:p>
          <a:p>
            <a:pPr lvl="1"/>
            <a:r>
              <a:rPr lang="zh-TW" altLang="en-US" dirty="0"/>
              <a:t>存取</a:t>
            </a:r>
            <a:r>
              <a:rPr lang="zh-TW" altLang="en-US" dirty="0" smtClean="0"/>
              <a:t>控制</a:t>
            </a:r>
            <a:r>
              <a:rPr lang="en-US" altLang="zh-TW" dirty="0"/>
              <a:t>:</a:t>
            </a:r>
            <a:r>
              <a:rPr lang="zh-TW" altLang="en-US" dirty="0" smtClean="0"/>
              <a:t>帳號</a:t>
            </a:r>
            <a:r>
              <a:rPr lang="zh-TW" altLang="en-US" dirty="0"/>
              <a:t>管理、最小權限、遠端存取。</a:t>
            </a:r>
          </a:p>
          <a:p>
            <a:pPr lvl="1"/>
            <a:r>
              <a:rPr lang="zh-TW" altLang="en-US" dirty="0"/>
              <a:t>事件日誌與可歸責</a:t>
            </a:r>
            <a:r>
              <a:rPr lang="zh-TW" altLang="en-US" dirty="0" smtClean="0"/>
              <a:t>性</a:t>
            </a:r>
            <a:r>
              <a:rPr lang="en-US" altLang="zh-TW" dirty="0" smtClean="0"/>
              <a:t>:</a:t>
            </a:r>
            <a:r>
              <a:rPr lang="zh-TW" altLang="en-US" dirty="0" smtClean="0"/>
              <a:t>記錄</a:t>
            </a:r>
            <a:r>
              <a:rPr lang="zh-TW" altLang="en-US" dirty="0"/>
              <a:t>事件、日誌紀錄</a:t>
            </a:r>
            <a:r>
              <a:rPr lang="zh-TW" altLang="en-US" dirty="0" smtClean="0"/>
              <a:t>內容</a:t>
            </a:r>
            <a:r>
              <a:rPr lang="zh-TW" altLang="en-US" dirty="0"/>
              <a:t>、日誌儲存容量</a:t>
            </a:r>
            <a:r>
              <a:rPr lang="en-US" altLang="zh-TW" dirty="0"/>
              <a:t>,</a:t>
            </a:r>
            <a:r>
              <a:rPr lang="zh-TW" altLang="en-US" dirty="0"/>
              <a:t>日誌處理失效之</a:t>
            </a:r>
            <a:r>
              <a:rPr lang="zh-TW" altLang="en-US" dirty="0" smtClean="0"/>
              <a:t>回應、時</a:t>
            </a:r>
            <a:r>
              <a:rPr lang="zh-TW" altLang="en-US" dirty="0"/>
              <a:t>戳及校時、日誌資訊之保護。</a:t>
            </a:r>
          </a:p>
          <a:p>
            <a:r>
              <a:rPr lang="en-US" altLang="zh-TW" dirty="0"/>
              <a:t>2 </a:t>
            </a:r>
            <a:r>
              <a:rPr lang="zh-TW" altLang="en-US" dirty="0"/>
              <a:t>問題討論</a:t>
            </a:r>
            <a:r>
              <a:rPr lang="en-US" altLang="zh-TW" dirty="0"/>
              <a:t>(Q&amp;A)</a:t>
            </a:r>
            <a:r>
              <a:rPr lang="zh-TW" altLang="en-US" dirty="0"/>
              <a:t>。</a:t>
            </a:r>
          </a:p>
        </p:txBody>
      </p:sp>
      <p:sp>
        <p:nvSpPr>
          <p:cNvPr id="3" name="標題 2"/>
          <p:cNvSpPr>
            <a:spLocks noGrp="1"/>
          </p:cNvSpPr>
          <p:nvPr>
            <p:ph type="title"/>
          </p:nvPr>
        </p:nvSpPr>
        <p:spPr/>
        <p:txBody>
          <a:bodyPr/>
          <a:lstStyle/>
          <a:p>
            <a:r>
              <a:rPr lang="zh-TW" altLang="en-US" dirty="0" smtClean="0"/>
              <a:t>大綱</a:t>
            </a:r>
            <a:endParaRPr lang="zh-TW" altLang="en-US" dirty="0"/>
          </a:p>
        </p:txBody>
      </p:sp>
    </p:spTree>
    <p:extLst>
      <p:ext uri="{BB962C8B-B14F-4D97-AF65-F5344CB8AC3E}">
        <p14:creationId xmlns:p14="http://schemas.microsoft.com/office/powerpoint/2010/main" val="37086308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存取控制</a:t>
            </a:r>
            <a:r>
              <a:rPr lang="en-US" altLang="zh-TW" dirty="0" smtClean="0"/>
              <a:t>-</a:t>
            </a:r>
            <a:r>
              <a:rPr lang="zh-TW" altLang="en-US" dirty="0" smtClean="0"/>
              <a:t>日誌紀錄內容</a:t>
            </a:r>
            <a:r>
              <a:rPr lang="en-US" altLang="zh-TW" dirty="0" smtClean="0"/>
              <a:t>-2</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704285019"/>
              </p:ext>
            </p:extLst>
          </p:nvPr>
        </p:nvGraphicFramePr>
        <p:xfrm>
          <a:off x="323528" y="2400384"/>
          <a:ext cx="8424936" cy="4124960"/>
        </p:xfrm>
        <a:graphic>
          <a:graphicData uri="http://schemas.openxmlformats.org/drawingml/2006/table">
            <a:tbl>
              <a:tblPr firstRow="1" firstCol="1" bandRow="1">
                <a:tableStyleId>{5C22544A-7EE6-4342-B048-85BDC9FD1C3A}</a:tableStyleId>
              </a:tblPr>
              <a:tblGrid>
                <a:gridCol w="1505803"/>
                <a:gridCol w="691913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普、中、高</a:t>
                      </a:r>
                      <a:endParaRPr lang="zh-TW" alt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dirty="0"/>
                    </a:p>
                  </a:txBody>
                  <a:tcPr anchor="ctr"/>
                </a:tc>
                <a:tc>
                  <a:txBody>
                    <a:bodyPr/>
                    <a:lstStyle/>
                    <a:p>
                      <a:r>
                        <a:rPr lang="zh-TW" altLang="en-US" sz="1800" b="0" i="0" u="none" strike="noStrike" kern="1200" baseline="0" dirty="0" smtClean="0">
                          <a:solidFill>
                            <a:schemeClr val="dk1"/>
                          </a:solidFill>
                          <a:latin typeface="+mn-lt"/>
                          <a:ea typeface="+mn-ea"/>
                          <a:cs typeface="+mn-cs"/>
                        </a:rPr>
                        <a:t>日誌輸出格式可讀性對日誌關聯分析效率影響甚鉅，尤其資通系統開發人員常會利用開發框架內建或第三方所提供日誌記錄工具或函式庫留存客製化日誌內容，此時若因各程式功能模組實作差異或是多位開發人員不同程式撰寫習慣，就很容易產生不同格式日誌，不利於進行日誌分析。例如，使用</a:t>
                      </a:r>
                      <a:r>
                        <a:rPr lang="en-US" altLang="zh-TW" sz="1800" b="0" i="0" u="none" strike="noStrike" kern="1200" baseline="0" dirty="0" smtClean="0">
                          <a:solidFill>
                            <a:schemeClr val="dk1"/>
                          </a:solidFill>
                          <a:latin typeface="+mn-lt"/>
                          <a:ea typeface="+mn-ea"/>
                          <a:cs typeface="+mn-cs"/>
                        </a:rPr>
                        <a:t>.NET</a:t>
                      </a:r>
                      <a:r>
                        <a:rPr lang="zh-TW" altLang="en-US" sz="1800" b="0" i="0" u="none" strike="noStrike" kern="1200" baseline="0" dirty="0" smtClean="0">
                          <a:solidFill>
                            <a:schemeClr val="dk1"/>
                          </a:solidFill>
                          <a:latin typeface="+mn-lt"/>
                          <a:ea typeface="+mn-ea"/>
                          <a:cs typeface="+mn-cs"/>
                        </a:rPr>
                        <a:t>開發框架資通系統，開發人員可能選擇使用</a:t>
                      </a:r>
                      <a:r>
                        <a:rPr lang="en-US" altLang="zh-TW" sz="1800" b="0" i="0" u="none" strike="noStrike" kern="1200" baseline="0" dirty="0" smtClean="0">
                          <a:solidFill>
                            <a:schemeClr val="dk1"/>
                          </a:solidFill>
                          <a:latin typeface="+mn-lt"/>
                          <a:ea typeface="+mn-ea"/>
                          <a:cs typeface="+mn-cs"/>
                        </a:rPr>
                        <a:t>.NET Logger</a:t>
                      </a:r>
                      <a:r>
                        <a:rPr lang="zh-TW" altLang="en-US" sz="1800" b="0" i="0" u="none" strike="noStrike" kern="1200" baseline="0" dirty="0" smtClean="0">
                          <a:solidFill>
                            <a:schemeClr val="dk1"/>
                          </a:solidFill>
                          <a:latin typeface="+mn-lt"/>
                          <a:ea typeface="+mn-ea"/>
                          <a:cs typeface="+mn-cs"/>
                        </a:rPr>
                        <a:t>、</a:t>
                      </a:r>
                      <a:r>
                        <a:rPr lang="en-US" altLang="zh-TW" sz="1800" b="0" i="0" u="none" strike="noStrike" kern="1200" baseline="0" dirty="0" smtClean="0">
                          <a:solidFill>
                            <a:schemeClr val="dk1"/>
                          </a:solidFill>
                          <a:latin typeface="+mn-lt"/>
                          <a:ea typeface="+mn-ea"/>
                          <a:cs typeface="+mn-cs"/>
                        </a:rPr>
                        <a:t>Apache Log4NET</a:t>
                      </a:r>
                      <a:r>
                        <a:rPr lang="zh-TW" altLang="en-US" sz="1800" b="0" i="0" u="none" strike="noStrike" kern="1200" baseline="0" dirty="0" smtClean="0">
                          <a:solidFill>
                            <a:schemeClr val="dk1"/>
                          </a:solidFill>
                          <a:latin typeface="+mn-lt"/>
                          <a:ea typeface="+mn-ea"/>
                          <a:cs typeface="+mn-cs"/>
                        </a:rPr>
                        <a:t>及</a:t>
                      </a:r>
                      <a:r>
                        <a:rPr lang="en-US" altLang="zh-TW" sz="1800" b="0" i="0" u="none" strike="noStrike" kern="1200" baseline="0" dirty="0" err="1" smtClean="0">
                          <a:solidFill>
                            <a:schemeClr val="dk1"/>
                          </a:solidFill>
                          <a:latin typeface="+mn-lt"/>
                          <a:ea typeface="+mn-ea"/>
                          <a:cs typeface="+mn-cs"/>
                        </a:rPr>
                        <a:t>NLog</a:t>
                      </a:r>
                      <a:r>
                        <a:rPr lang="zh-TW" altLang="en-US" sz="1800" b="0" i="0" u="none" strike="noStrike" kern="1200" baseline="0" dirty="0" smtClean="0">
                          <a:solidFill>
                            <a:schemeClr val="dk1"/>
                          </a:solidFill>
                          <a:latin typeface="+mn-lt"/>
                          <a:ea typeface="+mn-ea"/>
                          <a:cs typeface="+mn-cs"/>
                        </a:rPr>
                        <a:t>等元件產生日誌，而</a:t>
                      </a:r>
                      <a:r>
                        <a:rPr lang="en-US" altLang="zh-TW" sz="1800" b="0" i="0" u="none" strike="noStrike" kern="1200" baseline="0" dirty="0" smtClean="0">
                          <a:solidFill>
                            <a:schemeClr val="dk1"/>
                          </a:solidFill>
                          <a:latin typeface="+mn-lt"/>
                          <a:ea typeface="+mn-ea"/>
                          <a:cs typeface="+mn-cs"/>
                        </a:rPr>
                        <a:t>Java</a:t>
                      </a:r>
                      <a:r>
                        <a:rPr lang="zh-TW" altLang="en-US" sz="1800" b="0" i="0" u="none" strike="noStrike" kern="1200" baseline="0" dirty="0" smtClean="0">
                          <a:solidFill>
                            <a:schemeClr val="dk1"/>
                          </a:solidFill>
                          <a:latin typeface="+mn-lt"/>
                          <a:ea typeface="+mn-ea"/>
                          <a:cs typeface="+mn-cs"/>
                        </a:rPr>
                        <a:t>資通系統則可能選擇</a:t>
                      </a:r>
                      <a:r>
                        <a:rPr lang="en-US" altLang="zh-TW" sz="1800" b="0" i="0" u="none" strike="noStrike" kern="1200" baseline="0" dirty="0" smtClean="0">
                          <a:solidFill>
                            <a:schemeClr val="dk1"/>
                          </a:solidFill>
                          <a:latin typeface="+mn-lt"/>
                          <a:ea typeface="+mn-ea"/>
                          <a:cs typeface="+mn-cs"/>
                        </a:rPr>
                        <a:t>Java </a:t>
                      </a:r>
                      <a:r>
                        <a:rPr lang="en-US" altLang="zh-TW" sz="1800" b="0" i="0" u="none" strike="noStrike" kern="1200" baseline="0" dirty="0" err="1" smtClean="0">
                          <a:solidFill>
                            <a:schemeClr val="dk1"/>
                          </a:solidFill>
                          <a:latin typeface="+mn-lt"/>
                          <a:ea typeface="+mn-ea"/>
                          <a:cs typeface="+mn-cs"/>
                        </a:rPr>
                        <a:t>Util</a:t>
                      </a:r>
                      <a:r>
                        <a:rPr lang="en-US" altLang="zh-TW" sz="1800" b="0" i="0" u="none" strike="noStrike" kern="1200" baseline="0" dirty="0" smtClean="0">
                          <a:solidFill>
                            <a:schemeClr val="dk1"/>
                          </a:solidFill>
                          <a:latin typeface="+mn-lt"/>
                          <a:ea typeface="+mn-ea"/>
                          <a:cs typeface="+mn-cs"/>
                        </a:rPr>
                        <a:t> Logging</a:t>
                      </a:r>
                      <a:r>
                        <a:rPr lang="zh-TW" altLang="en-US" sz="1800" b="0" i="0" u="none" strike="noStrike" kern="1200" baseline="0" dirty="0" smtClean="0">
                          <a:solidFill>
                            <a:schemeClr val="dk1"/>
                          </a:solidFill>
                          <a:latin typeface="+mn-lt"/>
                          <a:ea typeface="+mn-ea"/>
                          <a:cs typeface="+mn-cs"/>
                        </a:rPr>
                        <a:t>或</a:t>
                      </a:r>
                      <a:r>
                        <a:rPr lang="en-US" altLang="zh-TW" sz="1800" b="0" i="0" u="none" strike="noStrike" kern="1200" baseline="0" dirty="0" smtClean="0">
                          <a:solidFill>
                            <a:schemeClr val="dk1"/>
                          </a:solidFill>
                          <a:latin typeface="+mn-lt"/>
                          <a:ea typeface="+mn-ea"/>
                          <a:cs typeface="+mn-cs"/>
                        </a:rPr>
                        <a:t>Apache Log4j</a:t>
                      </a:r>
                      <a:r>
                        <a:rPr lang="zh-TW" altLang="en-US" sz="1800" b="0" i="0" u="none" strike="noStrike" kern="1200" baseline="0" dirty="0" smtClean="0">
                          <a:solidFill>
                            <a:schemeClr val="dk1"/>
                          </a:solidFill>
                          <a:latin typeface="+mn-lt"/>
                          <a:ea typeface="+mn-ea"/>
                          <a:cs typeface="+mn-cs"/>
                        </a:rPr>
                        <a:t>等元件。資通系統日誌格式上混雜，如功能模組</a:t>
                      </a:r>
                      <a:r>
                        <a:rPr lang="en-US" altLang="zh-TW" sz="1800" b="0" i="0" u="none" strike="noStrike" kern="1200" baseline="0" dirty="0" smtClean="0">
                          <a:solidFill>
                            <a:schemeClr val="dk1"/>
                          </a:solidFill>
                          <a:latin typeface="+mn-lt"/>
                          <a:ea typeface="+mn-ea"/>
                          <a:cs typeface="+mn-cs"/>
                        </a:rPr>
                        <a:t>1</a:t>
                      </a:r>
                      <a:r>
                        <a:rPr lang="zh-TW" altLang="en-US" sz="1800" b="0" i="0" u="none" strike="noStrike" kern="1200" baseline="0" dirty="0" smtClean="0">
                          <a:solidFill>
                            <a:schemeClr val="dk1"/>
                          </a:solidFill>
                          <a:latin typeface="+mn-lt"/>
                          <a:ea typeface="+mn-ea"/>
                          <a:cs typeface="+mn-cs"/>
                        </a:rPr>
                        <a:t>日期格式採用</a:t>
                      </a:r>
                      <a:r>
                        <a:rPr lang="en-US" altLang="zh-TW" sz="1800" b="0" i="0" u="none" strike="noStrike" kern="1200" baseline="0" dirty="0" smtClean="0">
                          <a:solidFill>
                            <a:schemeClr val="dk1"/>
                          </a:solidFill>
                          <a:latin typeface="+mn-lt"/>
                          <a:ea typeface="+mn-ea"/>
                          <a:cs typeface="+mn-cs"/>
                        </a:rPr>
                        <a:t>MM-DD-YYYY</a:t>
                      </a:r>
                      <a:r>
                        <a:rPr lang="zh-TW" altLang="en-US" sz="1800" b="0" i="0" u="none" strike="noStrike" kern="1200" baseline="0" dirty="0" smtClean="0">
                          <a:solidFill>
                            <a:schemeClr val="dk1"/>
                          </a:solidFill>
                          <a:latin typeface="+mn-lt"/>
                          <a:ea typeface="+mn-ea"/>
                          <a:cs typeface="+mn-cs"/>
                        </a:rPr>
                        <a:t>，而功能模組</a:t>
                      </a:r>
                      <a:r>
                        <a:rPr lang="en-US" altLang="zh-TW" sz="1800" b="0" i="0" u="none" strike="noStrike" kern="1200" baseline="0" dirty="0" smtClean="0">
                          <a:solidFill>
                            <a:schemeClr val="dk1"/>
                          </a:solidFill>
                          <a:latin typeface="+mn-lt"/>
                          <a:ea typeface="+mn-ea"/>
                          <a:cs typeface="+mn-cs"/>
                        </a:rPr>
                        <a:t>2</a:t>
                      </a:r>
                      <a:r>
                        <a:rPr lang="zh-TW" altLang="en-US" sz="1800" b="0" i="0" u="none" strike="noStrike" kern="1200" baseline="0" dirty="0" smtClean="0">
                          <a:solidFill>
                            <a:schemeClr val="dk1"/>
                          </a:solidFill>
                          <a:latin typeface="+mn-lt"/>
                          <a:ea typeface="+mn-ea"/>
                          <a:cs typeface="+mn-cs"/>
                        </a:rPr>
                        <a:t>卻採用</a:t>
                      </a:r>
                      <a:r>
                        <a:rPr lang="en-US" altLang="zh-TW" sz="1800" b="0" i="0" u="none" strike="noStrike" kern="1200" baseline="0" dirty="0" smtClean="0">
                          <a:solidFill>
                            <a:schemeClr val="dk1"/>
                          </a:solidFill>
                          <a:latin typeface="+mn-lt"/>
                          <a:ea typeface="+mn-ea"/>
                          <a:cs typeface="+mn-cs"/>
                        </a:rPr>
                        <a:t>YYYY/MM/DD</a:t>
                      </a:r>
                      <a:r>
                        <a:rPr lang="zh-TW" altLang="en-US" sz="1800" b="0" i="0" u="none" strike="noStrike" kern="1200" baseline="0" dirty="0" smtClean="0">
                          <a:solidFill>
                            <a:schemeClr val="dk1"/>
                          </a:solidFill>
                          <a:latin typeface="+mn-lt"/>
                          <a:ea typeface="+mn-ea"/>
                          <a:cs typeface="+mn-cs"/>
                        </a:rPr>
                        <a:t>。為減少這種日誌格式混雜現象，宜要求委外廠商或內部開發人員遵照一致性程式撰寫標準</a:t>
                      </a:r>
                      <a:r>
                        <a:rPr lang="en-US" altLang="zh-TW" sz="1800" b="0" i="0" u="none" strike="noStrike" kern="1200" baseline="0" dirty="0" smtClean="0">
                          <a:solidFill>
                            <a:schemeClr val="dk1"/>
                          </a:solidFill>
                          <a:latin typeface="+mn-lt"/>
                          <a:ea typeface="+mn-ea"/>
                          <a:cs typeface="+mn-cs"/>
                        </a:rPr>
                        <a:t>(Coding Standard)</a:t>
                      </a:r>
                      <a:r>
                        <a:rPr lang="zh-TW" altLang="en-US" sz="1800" b="0" i="0" u="none" strike="noStrike" kern="1200" baseline="0" dirty="0" smtClean="0">
                          <a:solidFill>
                            <a:schemeClr val="dk1"/>
                          </a:solidFill>
                          <a:latin typeface="+mn-lt"/>
                          <a:ea typeface="+mn-ea"/>
                          <a:cs typeface="+mn-cs"/>
                        </a:rPr>
                        <a:t>，避免同時混用多種日誌框架與不同格式，以確保日誌內容品質。</a:t>
                      </a:r>
                    </a:p>
                  </a:txBody>
                  <a:tcPr anchor="ctr"/>
                </a:tc>
              </a:tr>
            </a:tbl>
          </a:graphicData>
        </a:graphic>
      </p:graphicFrame>
    </p:spTree>
    <p:extLst>
      <p:ext uri="{BB962C8B-B14F-4D97-AF65-F5344CB8AC3E}">
        <p14:creationId xmlns:p14="http://schemas.microsoft.com/office/powerpoint/2010/main" val="40982605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存取控制</a:t>
            </a:r>
            <a:r>
              <a:rPr lang="en-US" altLang="zh-TW" dirty="0" smtClean="0"/>
              <a:t>-</a:t>
            </a:r>
            <a:r>
              <a:rPr lang="zh-TW" altLang="en-US" dirty="0" smtClean="0"/>
              <a:t>日誌紀錄內容</a:t>
            </a:r>
            <a:r>
              <a:rPr lang="en-US" altLang="zh-TW" dirty="0" smtClean="0"/>
              <a:t>-3</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383337394"/>
              </p:ext>
            </p:extLst>
          </p:nvPr>
        </p:nvGraphicFramePr>
        <p:xfrm>
          <a:off x="395536" y="2708920"/>
          <a:ext cx="8424936" cy="3576320"/>
        </p:xfrm>
        <a:graphic>
          <a:graphicData uri="http://schemas.openxmlformats.org/drawingml/2006/table">
            <a:tbl>
              <a:tblPr firstRow="1" firstCol="1" bandRow="1">
                <a:tableStyleId>{5C22544A-7EE6-4342-B048-85BDC9FD1C3A}</a:tableStyleId>
              </a:tblPr>
              <a:tblGrid>
                <a:gridCol w="1505803"/>
                <a:gridCol w="691913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普、中、高</a:t>
                      </a:r>
                      <a:endParaRPr lang="zh-TW" alt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dirty="0"/>
                    </a:p>
                  </a:txBody>
                  <a:tcPr anchor="ctr"/>
                </a:tc>
                <a:tc>
                  <a:txBody>
                    <a:bodyPr/>
                    <a:lstStyle/>
                    <a:p>
                      <a:r>
                        <a:rPr lang="zh-TW" altLang="en-US" sz="1800" b="0" i="0" u="none" strike="noStrike" kern="1200" baseline="0" dirty="0" smtClean="0">
                          <a:solidFill>
                            <a:schemeClr val="dk1"/>
                          </a:solidFill>
                          <a:latin typeface="+mn-lt"/>
                          <a:ea typeface="+mn-ea"/>
                          <a:cs typeface="+mn-cs"/>
                        </a:rPr>
                        <a:t>應確保日誌已納入所有必要資訊。</a:t>
                      </a:r>
                      <a:r>
                        <a:rPr lang="zh-TW" altLang="en-US" sz="1800" b="1" i="0" u="none" strike="noStrike" kern="1200" baseline="0" dirty="0" smtClean="0">
                          <a:solidFill>
                            <a:srgbClr val="FF0000"/>
                          </a:solidFill>
                          <a:latin typeface="+mn-lt"/>
                          <a:ea typeface="+mn-ea"/>
                          <a:cs typeface="+mn-cs"/>
                        </a:rPr>
                        <a:t>日誌需求包含系統維運或業務使用需求等，同時也要考慮法律規章、行政命令、政策、產業標準及合約等要求。適</a:t>
                      </a:r>
                      <a:r>
                        <a:rPr lang="zh-TW" altLang="en-US" sz="1800" b="0" i="0" u="none" strike="noStrike" kern="1200" baseline="0" dirty="0" smtClean="0">
                          <a:solidFill>
                            <a:schemeClr val="dk1"/>
                          </a:solidFill>
                          <a:latin typeface="+mn-lt"/>
                          <a:ea typeface="+mn-ea"/>
                          <a:cs typeface="+mn-cs"/>
                        </a:rPr>
                        <a:t>用情境，例如「電子支付機構資訊系統標準及安全控管作業基準辦法」第</a:t>
                      </a:r>
                      <a:r>
                        <a:rPr lang="en-US" altLang="zh-TW" sz="1800" b="0" i="0" u="none" strike="noStrike" kern="1200" baseline="0" dirty="0" smtClean="0">
                          <a:solidFill>
                            <a:schemeClr val="dk1"/>
                          </a:solidFill>
                          <a:latin typeface="+mn-lt"/>
                          <a:ea typeface="+mn-ea"/>
                          <a:cs typeface="+mn-cs"/>
                        </a:rPr>
                        <a:t>13</a:t>
                      </a:r>
                      <a:r>
                        <a:rPr lang="zh-TW" altLang="en-US" sz="1800" b="0" i="0" u="none" strike="noStrike" kern="1200" baseline="0" dirty="0" smtClean="0">
                          <a:solidFill>
                            <a:schemeClr val="dk1"/>
                          </a:solidFill>
                          <a:latin typeface="+mn-lt"/>
                          <a:ea typeface="+mn-ea"/>
                          <a:cs typeface="+mn-cs"/>
                        </a:rPr>
                        <a:t>條第五款規定：「電子支付作業環境之個人資料保護應建置留存個人資料使用軌跡</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如登入帳號、系統功能、時間、系統名稱、查詢指令或結果</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或辨識機制，以利個人資料外洩時得以追蹤個人資料使用狀況，包括檔案、螢幕畫面、列表。」，資通系統如涉及電子支付作業，為符合此項規範就應依規定將登入帳號、系統功能、時間、系統名稱、查詢指令或結果等資訊納入系統日誌內。</a:t>
                      </a:r>
                      <a:endParaRPr lang="zh-TW" altLang="en-US" dirty="0"/>
                    </a:p>
                  </a:txBody>
                  <a:tcPr anchor="ctr"/>
                </a:tc>
              </a:tr>
            </a:tbl>
          </a:graphicData>
        </a:graphic>
      </p:graphicFrame>
    </p:spTree>
    <p:extLst>
      <p:ext uri="{BB962C8B-B14F-4D97-AF65-F5344CB8AC3E}">
        <p14:creationId xmlns:p14="http://schemas.microsoft.com/office/powerpoint/2010/main" val="42345592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存取控制</a:t>
            </a:r>
            <a:r>
              <a:rPr lang="en-US" altLang="zh-TW" dirty="0" smtClean="0"/>
              <a:t>-</a:t>
            </a:r>
            <a:r>
              <a:rPr lang="zh-TW" altLang="en-US" dirty="0" smtClean="0"/>
              <a:t>日誌儲存容量</a:t>
            </a:r>
            <a:endParaRPr lang="zh-TW" altLang="en-US" dirty="0"/>
          </a:p>
        </p:txBody>
      </p:sp>
      <p:graphicFrame>
        <p:nvGraphicFramePr>
          <p:cNvPr id="4" name="內容版面配置區 6"/>
          <p:cNvGraphicFramePr>
            <a:graphicFrameLocks noGrp="1"/>
          </p:cNvGraphicFramePr>
          <p:nvPr>
            <p:ph idx="1"/>
            <p:extLst>
              <p:ext uri="{D42A27DB-BD31-4B8C-83A1-F6EECF244321}">
                <p14:modId xmlns:p14="http://schemas.microsoft.com/office/powerpoint/2010/main" val="1191453634"/>
              </p:ext>
            </p:extLst>
          </p:nvPr>
        </p:nvGraphicFramePr>
        <p:xfrm>
          <a:off x="323528" y="2060848"/>
          <a:ext cx="8568952" cy="1112520"/>
        </p:xfrm>
        <a:graphic>
          <a:graphicData uri="http://schemas.openxmlformats.org/drawingml/2006/table">
            <a:tbl>
              <a:tblPr firstRow="1" firstCol="1" bandRow="1">
                <a:tableStyleId>{5C22544A-7EE6-4342-B048-85BDC9FD1C3A}</a:tableStyleId>
              </a:tblPr>
              <a:tblGrid>
                <a:gridCol w="1531543"/>
                <a:gridCol w="7037409"/>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依據日誌儲存需求，配置所需之儲存容量</a:t>
                      </a:r>
                      <a:endParaRPr lang="zh-TW" alt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普、中、高</a:t>
                      </a:r>
                      <a:endParaRPr lang="zh-TW" alt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dirty="0"/>
                    </a:p>
                  </a:txBody>
                  <a:tcPr anchor="ctr"/>
                </a:tc>
                <a:tc>
                  <a:txBody>
                    <a:bodyPr/>
                    <a:lstStyle/>
                    <a:p>
                      <a:endParaRPr lang="zh-TW" altLang="en-US" dirty="0"/>
                    </a:p>
                  </a:txBody>
                  <a:tcPr anchor="ctr"/>
                </a:tc>
              </a:tr>
            </a:tbl>
          </a:graphicData>
        </a:graphic>
      </p:graphicFrame>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852937"/>
            <a:ext cx="3854361"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45320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存取控制</a:t>
            </a:r>
            <a:r>
              <a:rPr lang="en-US" altLang="zh-TW" dirty="0" smtClean="0"/>
              <a:t>-</a:t>
            </a:r>
            <a:r>
              <a:rPr lang="zh-TW" altLang="en-US" dirty="0" smtClean="0"/>
              <a:t>日誌處理失效之回應</a:t>
            </a:r>
            <a:r>
              <a:rPr lang="en-US" altLang="zh-TW" dirty="0" smtClean="0"/>
              <a:t>(1)</a:t>
            </a:r>
            <a:endParaRPr lang="zh-TW" altLang="en-US" dirty="0"/>
          </a:p>
        </p:txBody>
      </p:sp>
      <p:graphicFrame>
        <p:nvGraphicFramePr>
          <p:cNvPr id="4" name="內容版面配置區 6"/>
          <p:cNvGraphicFramePr>
            <a:graphicFrameLocks/>
          </p:cNvGraphicFramePr>
          <p:nvPr>
            <p:extLst>
              <p:ext uri="{D42A27DB-BD31-4B8C-83A1-F6EECF244321}">
                <p14:modId xmlns:p14="http://schemas.microsoft.com/office/powerpoint/2010/main" val="902498778"/>
              </p:ext>
            </p:extLst>
          </p:nvPr>
        </p:nvGraphicFramePr>
        <p:xfrm>
          <a:off x="395536" y="2348880"/>
          <a:ext cx="8496944" cy="4104456"/>
        </p:xfrm>
        <a:graphic>
          <a:graphicData uri="http://schemas.openxmlformats.org/drawingml/2006/table">
            <a:tbl>
              <a:tblPr firstRow="1" firstCol="1" bandRow="1">
                <a:tableStyleId>{5C22544A-7EE6-4342-B048-85BDC9FD1C3A}</a:tableStyleId>
              </a:tblPr>
              <a:tblGrid>
                <a:gridCol w="1518673"/>
                <a:gridCol w="6978271"/>
              </a:tblGrid>
              <a:tr h="4609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資通系統於日誌處理失效時，應採取適當之行動</a:t>
                      </a:r>
                      <a:endParaRPr lang="zh-TW" altLang="en-US" dirty="0"/>
                    </a:p>
                  </a:txBody>
                  <a:tcPr anchor="ctr"/>
                </a:tc>
              </a:tr>
              <a:tr h="4609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普、中、高</a:t>
                      </a:r>
                      <a:endParaRPr lang="zh-TW" altLang="en-US" dirty="0"/>
                    </a:p>
                  </a:txBody>
                  <a:tcPr anchor="ctr"/>
                </a:tc>
              </a:tr>
              <a:tr h="31825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1" i="0" u="none" strike="noStrike" kern="1200" baseline="0" dirty="0" smtClean="0">
                          <a:solidFill>
                            <a:srgbClr val="FF0000"/>
                          </a:solidFill>
                          <a:latin typeface="+mn-lt"/>
                          <a:ea typeface="+mn-ea"/>
                          <a:cs typeface="+mn-cs"/>
                        </a:rPr>
                        <a:t>應識別任何可能造成資通系統引發日誌處理失效狀況</a:t>
                      </a:r>
                      <a:r>
                        <a:rPr lang="zh-TW" altLang="en-US" sz="1800" b="0" i="0" u="none" strike="noStrike" kern="1200" baseline="0" dirty="0" smtClean="0">
                          <a:solidFill>
                            <a:schemeClr val="dk1"/>
                          </a:solidFill>
                          <a:latin typeface="+mn-lt"/>
                          <a:ea typeface="+mn-ea"/>
                          <a:cs typeface="+mn-cs"/>
                        </a:rPr>
                        <a:t>，並評估可能對資通系統造成之危害。日誌處理失效狀況，如軟</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硬體錯誤、無法順利產生或留存日誌，以及日誌儲存容量飽和或超過等。可評估為不同日誌處理失效選擇定義額外動作</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如依類型、依地理位置、依嚴重程度，或這些因素組合</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a:t>
                      </a:r>
                      <a:r>
                        <a:rPr lang="zh-TW" altLang="en-US" sz="1800" b="1" i="0" u="none" strike="noStrike" kern="1200" baseline="0" dirty="0" smtClean="0">
                          <a:solidFill>
                            <a:srgbClr val="FF0000"/>
                          </a:solidFill>
                          <a:latin typeface="+mn-lt"/>
                          <a:ea typeface="+mn-ea"/>
                          <a:cs typeface="+mn-cs"/>
                        </a:rPr>
                        <a:t>因應資通系統日誌處理失效之處理行動須符合機關資安規範與系統使用需求</a:t>
                      </a:r>
                      <a:r>
                        <a:rPr lang="zh-TW" altLang="en-US" sz="1800" b="0" i="0" u="none" strike="noStrike" kern="1200" baseline="0" dirty="0" smtClean="0">
                          <a:solidFill>
                            <a:schemeClr val="dk1"/>
                          </a:solidFill>
                          <a:latin typeface="+mn-lt"/>
                          <a:ea typeface="+mn-ea"/>
                          <a:cs typeface="+mn-cs"/>
                        </a:rPr>
                        <a:t>，如於系統畫面顯示警示訊息、覆寫最舊之日誌</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惟仍須確保符合日誌保留</a:t>
                      </a:r>
                      <a:r>
                        <a:rPr lang="en-US" altLang="zh-TW" sz="1800" b="0" i="0" u="none" strike="noStrike" kern="1200" baseline="0" dirty="0" smtClean="0">
                          <a:solidFill>
                            <a:schemeClr val="dk1"/>
                          </a:solidFill>
                          <a:latin typeface="+mn-lt"/>
                          <a:ea typeface="+mn-ea"/>
                          <a:cs typeface="+mn-cs"/>
                        </a:rPr>
                        <a:t>6</a:t>
                      </a:r>
                      <a:r>
                        <a:rPr lang="zh-TW" altLang="en-US" sz="1800" b="0" i="0" u="none" strike="noStrike" kern="1200" baseline="0" dirty="0" smtClean="0">
                          <a:solidFill>
                            <a:schemeClr val="dk1"/>
                          </a:solidFill>
                          <a:latin typeface="+mn-lt"/>
                          <a:ea typeface="+mn-ea"/>
                          <a:cs typeface="+mn-cs"/>
                        </a:rPr>
                        <a:t>個月以上之規定</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、或以信件、簡訊或其他方式警示特定人員或角色等各種適當方式	</a:t>
                      </a:r>
                    </a:p>
                    <a:p>
                      <a:endParaRPr lang="zh-TW" altLang="en-US" dirty="0"/>
                    </a:p>
                  </a:txBody>
                  <a:tcPr anchor="ctr"/>
                </a:tc>
              </a:tr>
            </a:tbl>
          </a:graphicData>
        </a:graphic>
      </p:graphicFrame>
    </p:spTree>
    <p:extLst>
      <p:ext uri="{BB962C8B-B14F-4D97-AF65-F5344CB8AC3E}">
        <p14:creationId xmlns:p14="http://schemas.microsoft.com/office/powerpoint/2010/main" val="38135558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存取控制</a:t>
            </a:r>
            <a:r>
              <a:rPr lang="en-US" altLang="zh-TW" dirty="0" smtClean="0"/>
              <a:t>-</a:t>
            </a:r>
            <a:r>
              <a:rPr lang="zh-TW" altLang="en-US" dirty="0" smtClean="0"/>
              <a:t>日誌處理失效之回應</a:t>
            </a:r>
            <a:r>
              <a:rPr lang="en-US" altLang="zh-TW" dirty="0" smtClean="0"/>
              <a:t>(2)</a:t>
            </a:r>
            <a:endParaRPr lang="zh-TW" altLang="en-US" dirty="0"/>
          </a:p>
        </p:txBody>
      </p:sp>
      <p:graphicFrame>
        <p:nvGraphicFramePr>
          <p:cNvPr id="4" name="內容版面配置區 6"/>
          <p:cNvGraphicFramePr>
            <a:graphicFrameLocks/>
          </p:cNvGraphicFramePr>
          <p:nvPr>
            <p:extLst>
              <p:ext uri="{D42A27DB-BD31-4B8C-83A1-F6EECF244321}">
                <p14:modId xmlns:p14="http://schemas.microsoft.com/office/powerpoint/2010/main" val="677027134"/>
              </p:ext>
            </p:extLst>
          </p:nvPr>
        </p:nvGraphicFramePr>
        <p:xfrm>
          <a:off x="395536" y="1988840"/>
          <a:ext cx="8424936" cy="3022600"/>
        </p:xfrm>
        <a:graphic>
          <a:graphicData uri="http://schemas.openxmlformats.org/drawingml/2006/table">
            <a:tbl>
              <a:tblPr firstRow="1" firstCol="1" bandRow="1">
                <a:tableStyleId>{5C22544A-7EE6-4342-B048-85BDC9FD1C3A}</a:tableStyleId>
              </a:tblPr>
              <a:tblGrid>
                <a:gridCol w="1505803"/>
                <a:gridCol w="691913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機關規定需要即時通報之日誌處理失效事件發生時，資通系統應於機關規定之時效內，對特定人員提出警告</a:t>
                      </a:r>
                      <a:endParaRPr lang="zh-TW" alt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高</a:t>
                      </a:r>
                      <a:endParaRPr lang="zh-TW" alt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dirty="0"/>
                    </a:p>
                  </a:txBody>
                  <a:tcPr anchor="ctr"/>
                </a:tc>
                <a:tc>
                  <a:txBody>
                    <a:bodyPr/>
                    <a:lstStyle/>
                    <a:p>
                      <a:pPr marL="285750" indent="-285750">
                        <a:buFont typeface="Arial" panose="020B0604020202020204" pitchFamily="34" charset="0"/>
                        <a:buChar char="•"/>
                      </a:pPr>
                      <a:r>
                        <a:rPr lang="zh-TW" altLang="en-US" sz="1800" b="0" i="0" u="none" strike="noStrike" kern="1200" baseline="0" dirty="0" smtClean="0">
                          <a:solidFill>
                            <a:schemeClr val="dk1"/>
                          </a:solidFill>
                          <a:latin typeface="+mn-lt"/>
                          <a:ea typeface="+mn-ea"/>
                          <a:cs typeface="+mn-cs"/>
                        </a:rPr>
                        <a:t>應依照資安政策或相關規定，定義需要即時通報之</a:t>
                      </a:r>
                      <a:r>
                        <a:rPr lang="zh-TW" altLang="en-US" sz="1800" b="1" i="0" u="none" strike="noStrike" kern="1200" baseline="0" dirty="0" smtClean="0">
                          <a:solidFill>
                            <a:srgbClr val="FF0000"/>
                          </a:solidFill>
                          <a:latin typeface="+mn-lt"/>
                          <a:ea typeface="+mn-ea"/>
                          <a:cs typeface="+mn-cs"/>
                        </a:rPr>
                        <a:t>特定記錄失效事件、時效及特定通知對象</a:t>
                      </a:r>
                      <a:r>
                        <a:rPr lang="zh-TW" altLang="en-US" sz="1800" b="0" i="0" u="none" strike="noStrike" kern="1200" baseline="0" dirty="0" smtClean="0">
                          <a:solidFill>
                            <a:schemeClr val="dk1"/>
                          </a:solidFill>
                          <a:latin typeface="+mn-lt"/>
                          <a:ea typeface="+mn-ea"/>
                          <a:cs typeface="+mn-cs"/>
                        </a:rPr>
                        <a:t>。 </a:t>
                      </a:r>
                    </a:p>
                    <a:p>
                      <a:pPr marL="285750" indent="-285750">
                        <a:buFont typeface="Arial" panose="020B0604020202020204" pitchFamily="34" charset="0"/>
                        <a:buChar char="•"/>
                      </a:pPr>
                      <a:r>
                        <a:rPr lang="zh-TW" altLang="en-US" sz="1800" b="0" i="0" u="none" strike="noStrike" kern="1200" baseline="0" dirty="0" smtClean="0">
                          <a:solidFill>
                            <a:schemeClr val="dk1"/>
                          </a:solidFill>
                          <a:latin typeface="+mn-lt"/>
                          <a:ea typeface="+mn-ea"/>
                          <a:cs typeface="+mn-cs"/>
                        </a:rPr>
                        <a:t>資通系統應依定義實作相關通知機制，以利及早釐清事件發生原因並進行故障排除。例如，當</a:t>
                      </a:r>
                      <a:r>
                        <a:rPr lang="zh-TW" altLang="en-US" sz="1800" b="1" i="0" u="none" strike="noStrike" kern="1200" baseline="0" dirty="0" smtClean="0">
                          <a:solidFill>
                            <a:srgbClr val="FF0000"/>
                          </a:solidFill>
                          <a:latin typeface="+mn-lt"/>
                          <a:ea typeface="+mn-ea"/>
                          <a:cs typeface="+mn-cs"/>
                        </a:rPr>
                        <a:t>日誌伺服器無法連線造成日誌寫入失敗時，即時以信件或簡訊通知系統管理者</a:t>
                      </a:r>
                      <a:r>
                        <a:rPr lang="zh-TW" altLang="en-US" sz="1800" b="0" i="0" u="none" strike="noStrike" kern="1200" baseline="0" dirty="0" smtClean="0">
                          <a:solidFill>
                            <a:schemeClr val="dk1"/>
                          </a:solidFill>
                          <a:latin typeface="+mn-lt"/>
                          <a:ea typeface="+mn-ea"/>
                          <a:cs typeface="+mn-cs"/>
                        </a:rPr>
                        <a:t>。 </a:t>
                      </a:r>
                    </a:p>
                    <a:p>
                      <a:pPr marL="285750" indent="-285750">
                        <a:buFont typeface="Arial" panose="020B0604020202020204" pitchFamily="34" charset="0"/>
                        <a:buChar char="•"/>
                      </a:pPr>
                      <a:r>
                        <a:rPr lang="zh-TW" altLang="en-US" sz="1800" b="0" i="0" u="none" strike="noStrike" kern="1200" baseline="0" dirty="0" smtClean="0">
                          <a:solidFill>
                            <a:schemeClr val="dk1"/>
                          </a:solidFill>
                          <a:latin typeface="+mn-lt"/>
                          <a:ea typeface="+mn-ea"/>
                          <a:cs typeface="+mn-cs"/>
                        </a:rPr>
                        <a:t>如機關未另外訂定管理辦法，仍須遵循我國相關法規進行通報作業，如「資通安全事件通報及應變辦法」等。 </a:t>
                      </a:r>
                      <a:endParaRPr lang="zh-TW" altLang="en-US" dirty="0"/>
                    </a:p>
                  </a:txBody>
                  <a:tcPr anchor="ctr"/>
                </a:tc>
              </a:tr>
            </a:tbl>
          </a:graphicData>
        </a:graphic>
      </p:graphicFrame>
    </p:spTree>
    <p:extLst>
      <p:ext uri="{BB962C8B-B14F-4D97-AF65-F5344CB8AC3E}">
        <p14:creationId xmlns:p14="http://schemas.microsoft.com/office/powerpoint/2010/main" val="27518076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存取控制</a:t>
            </a:r>
            <a:r>
              <a:rPr lang="en-US" altLang="zh-TW" dirty="0" smtClean="0"/>
              <a:t>-</a:t>
            </a:r>
            <a:r>
              <a:rPr lang="zh-TW" altLang="en-US" dirty="0" smtClean="0"/>
              <a:t>時戳及校時</a:t>
            </a:r>
            <a:r>
              <a:rPr lang="en-US" altLang="zh-TW" dirty="0" smtClean="0"/>
              <a:t>(1)</a:t>
            </a:r>
            <a:endParaRPr lang="zh-TW" altLang="en-US" dirty="0"/>
          </a:p>
        </p:txBody>
      </p:sp>
      <p:graphicFrame>
        <p:nvGraphicFramePr>
          <p:cNvPr id="4" name="內容版面配置區 6"/>
          <p:cNvGraphicFramePr>
            <a:graphicFrameLocks/>
          </p:cNvGraphicFramePr>
          <p:nvPr>
            <p:extLst>
              <p:ext uri="{D42A27DB-BD31-4B8C-83A1-F6EECF244321}">
                <p14:modId xmlns:p14="http://schemas.microsoft.com/office/powerpoint/2010/main" val="2383985567"/>
              </p:ext>
            </p:extLst>
          </p:nvPr>
        </p:nvGraphicFramePr>
        <p:xfrm>
          <a:off x="323528" y="2564904"/>
          <a:ext cx="8496944" cy="3600399"/>
        </p:xfrm>
        <a:graphic>
          <a:graphicData uri="http://schemas.openxmlformats.org/drawingml/2006/table">
            <a:tbl>
              <a:tblPr firstRow="1" firstCol="1" bandRow="1">
                <a:tableStyleId>{5C22544A-7EE6-4342-B048-85BDC9FD1C3A}</a:tableStyleId>
              </a:tblPr>
              <a:tblGrid>
                <a:gridCol w="1518673"/>
                <a:gridCol w="6978271"/>
              </a:tblGrid>
              <a:tr h="931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資通系統應使用系統內部時鐘產生日誌所需時戳，並可以對應到世界協調時間</a:t>
                      </a:r>
                      <a:r>
                        <a:rPr lang="en-US" altLang="zh-TW" sz="1800" b="0" i="0" u="none" strike="noStrike" kern="1200" baseline="0" dirty="0" smtClean="0">
                          <a:solidFill>
                            <a:schemeClr val="lt1"/>
                          </a:solidFill>
                          <a:latin typeface="+mn-lt"/>
                          <a:ea typeface="+mn-ea"/>
                          <a:cs typeface="+mn-cs"/>
                        </a:rPr>
                        <a:t>(UTC)</a:t>
                      </a:r>
                      <a:r>
                        <a:rPr lang="zh-TW" altLang="en-US" sz="1800" b="0" i="0" u="none" strike="noStrike" kern="1200" baseline="0" dirty="0" smtClean="0">
                          <a:solidFill>
                            <a:schemeClr val="lt1"/>
                          </a:solidFill>
                          <a:latin typeface="+mn-lt"/>
                          <a:ea typeface="+mn-ea"/>
                          <a:cs typeface="+mn-cs"/>
                        </a:rPr>
                        <a:t>或格林威治標準時間</a:t>
                      </a:r>
                      <a:r>
                        <a:rPr lang="en-US" altLang="zh-TW" sz="1800" b="0" i="0" u="none" strike="noStrike" kern="1200" baseline="0" dirty="0" smtClean="0">
                          <a:solidFill>
                            <a:schemeClr val="lt1"/>
                          </a:solidFill>
                          <a:latin typeface="+mn-lt"/>
                          <a:ea typeface="+mn-ea"/>
                          <a:cs typeface="+mn-cs"/>
                        </a:rPr>
                        <a:t>(GMT)</a:t>
                      </a:r>
                      <a:endParaRPr lang="zh-TW" altLang="en-US" dirty="0"/>
                    </a:p>
                  </a:txBody>
                  <a:tcPr anchor="ctr"/>
                </a:tc>
              </a:tr>
              <a:tr h="5396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普、中、高</a:t>
                      </a:r>
                      <a:endParaRPr lang="zh-TW" altLang="en-US" dirty="0"/>
                    </a:p>
                  </a:txBody>
                  <a:tcPr anchor="ctr"/>
                </a:tc>
              </a:tr>
              <a:tr h="21291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dirty="0"/>
                    </a:p>
                  </a:txBody>
                  <a:tcPr anchor="ctr"/>
                </a:tc>
                <a:tc>
                  <a:txBody>
                    <a:bodyPr/>
                    <a:lstStyle/>
                    <a:p>
                      <a:r>
                        <a:rPr lang="zh-TW" altLang="en-US" sz="1800" b="0" i="0" u="none" strike="noStrike" kern="1200" baseline="0" dirty="0" smtClean="0">
                          <a:solidFill>
                            <a:schemeClr val="dk1"/>
                          </a:solidFill>
                          <a:latin typeface="+mn-lt"/>
                          <a:ea typeface="+mn-ea"/>
                          <a:cs typeface="+mn-cs"/>
                        </a:rPr>
                        <a:t>系統日誌所留存時戳在日誌分析活動中扮演相當重要的角色，應確保其記錄時間之正確性與可讀性，以助於建立系統事件時間軸。資通系統管理者應確認作業系統內部時鐘設定為正確時間，並避免使用過於特殊之時戳格式，</a:t>
                      </a:r>
                      <a:r>
                        <a:rPr lang="zh-TW" altLang="en-US" sz="1800" b="1" i="0" u="none" strike="noStrike" kern="1200" baseline="0" dirty="0" smtClean="0">
                          <a:solidFill>
                            <a:srgbClr val="FF0000"/>
                          </a:solidFill>
                          <a:latin typeface="+mn-lt"/>
                          <a:ea typeface="+mn-ea"/>
                          <a:cs typeface="+mn-cs"/>
                        </a:rPr>
                        <a:t>通常可使用世界協調時間</a:t>
                      </a:r>
                      <a:r>
                        <a:rPr lang="en-US" altLang="zh-TW" sz="1800" b="1" i="0" u="none" strike="noStrike" kern="1200" baseline="0" dirty="0" smtClean="0">
                          <a:solidFill>
                            <a:srgbClr val="FF0000"/>
                          </a:solidFill>
                          <a:latin typeface="+mn-lt"/>
                          <a:ea typeface="+mn-ea"/>
                          <a:cs typeface="+mn-cs"/>
                        </a:rPr>
                        <a:t>(UTC)</a:t>
                      </a:r>
                      <a:r>
                        <a:rPr lang="zh-TW" altLang="en-US" sz="1800" b="1" i="0" u="none" strike="noStrike" kern="1200" baseline="0" dirty="0" smtClean="0">
                          <a:solidFill>
                            <a:srgbClr val="FF0000"/>
                          </a:solidFill>
                          <a:latin typeface="+mn-lt"/>
                          <a:ea typeface="+mn-ea"/>
                          <a:cs typeface="+mn-cs"/>
                        </a:rPr>
                        <a:t>、格林威治標準時間</a:t>
                      </a:r>
                      <a:r>
                        <a:rPr lang="en-US" altLang="zh-TW" sz="1800" b="1" i="0" u="none" strike="noStrike" kern="1200" baseline="0" dirty="0" smtClean="0">
                          <a:solidFill>
                            <a:srgbClr val="FF0000"/>
                          </a:solidFill>
                          <a:latin typeface="+mn-lt"/>
                          <a:ea typeface="+mn-ea"/>
                          <a:cs typeface="+mn-cs"/>
                        </a:rPr>
                        <a:t>(GMT)</a:t>
                      </a:r>
                      <a:r>
                        <a:rPr lang="zh-TW" altLang="en-US" sz="1800" b="1" i="0" u="none" strike="noStrike" kern="1200" baseline="0" dirty="0" smtClean="0">
                          <a:solidFill>
                            <a:srgbClr val="FF0000"/>
                          </a:solidFill>
                          <a:latin typeface="+mn-lt"/>
                          <a:ea typeface="+mn-ea"/>
                          <a:cs typeface="+mn-cs"/>
                        </a:rPr>
                        <a:t>或本地時間與</a:t>
                      </a:r>
                      <a:r>
                        <a:rPr lang="en-US" altLang="zh-TW" sz="1800" b="1" i="0" u="none" strike="noStrike" kern="1200" baseline="0" dirty="0" smtClean="0">
                          <a:solidFill>
                            <a:srgbClr val="FF0000"/>
                          </a:solidFill>
                          <a:latin typeface="+mn-lt"/>
                          <a:ea typeface="+mn-ea"/>
                          <a:cs typeface="+mn-cs"/>
                        </a:rPr>
                        <a:t>UTC</a:t>
                      </a:r>
                      <a:r>
                        <a:rPr lang="zh-TW" altLang="en-US" sz="1800" b="1" i="0" u="none" strike="noStrike" kern="1200" baseline="0" dirty="0" smtClean="0">
                          <a:solidFill>
                            <a:srgbClr val="FF0000"/>
                          </a:solidFill>
                          <a:latin typeface="+mn-lt"/>
                          <a:ea typeface="+mn-ea"/>
                          <a:cs typeface="+mn-cs"/>
                        </a:rPr>
                        <a:t>偏移時間來表示</a:t>
                      </a:r>
                      <a:r>
                        <a:rPr lang="zh-TW" altLang="en-US" sz="1800" b="0" i="0" u="none" strike="noStrike" kern="1200" baseline="0" dirty="0" smtClean="0">
                          <a:solidFill>
                            <a:schemeClr val="dk1"/>
                          </a:solidFill>
                          <a:latin typeface="+mn-lt"/>
                          <a:ea typeface="+mn-ea"/>
                          <a:cs typeface="+mn-cs"/>
                        </a:rPr>
                        <a:t>。	</a:t>
                      </a:r>
                    </a:p>
                  </a:txBody>
                  <a:tcPr anchor="ctr"/>
                </a:tc>
              </a:tr>
            </a:tbl>
          </a:graphicData>
        </a:graphic>
      </p:graphicFrame>
    </p:spTree>
    <p:extLst>
      <p:ext uri="{BB962C8B-B14F-4D97-AF65-F5344CB8AC3E}">
        <p14:creationId xmlns:p14="http://schemas.microsoft.com/office/powerpoint/2010/main" val="2125009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存取控制</a:t>
            </a:r>
            <a:r>
              <a:rPr lang="en-US" altLang="zh-TW" dirty="0" smtClean="0"/>
              <a:t>-</a:t>
            </a:r>
            <a:r>
              <a:rPr lang="zh-TW" altLang="en-US" dirty="0" smtClean="0"/>
              <a:t>時戳及校時</a:t>
            </a:r>
            <a:r>
              <a:rPr lang="en-US" altLang="zh-TW" dirty="0" smtClean="0"/>
              <a:t>(2)</a:t>
            </a:r>
            <a:endParaRPr lang="zh-TW" altLang="en-US" dirty="0"/>
          </a:p>
        </p:txBody>
      </p:sp>
      <p:graphicFrame>
        <p:nvGraphicFramePr>
          <p:cNvPr id="4" name="內容版面配置區 6"/>
          <p:cNvGraphicFramePr>
            <a:graphicFrameLocks/>
          </p:cNvGraphicFramePr>
          <p:nvPr>
            <p:extLst>
              <p:ext uri="{D42A27DB-BD31-4B8C-83A1-F6EECF244321}">
                <p14:modId xmlns:p14="http://schemas.microsoft.com/office/powerpoint/2010/main" val="3744270530"/>
              </p:ext>
            </p:extLst>
          </p:nvPr>
        </p:nvGraphicFramePr>
        <p:xfrm>
          <a:off x="323528" y="2420888"/>
          <a:ext cx="8496944" cy="3600399"/>
        </p:xfrm>
        <a:graphic>
          <a:graphicData uri="http://schemas.openxmlformats.org/drawingml/2006/table">
            <a:tbl>
              <a:tblPr firstRow="1" firstCol="1" bandRow="1">
                <a:tableStyleId>{5C22544A-7EE6-4342-B048-85BDC9FD1C3A}</a:tableStyleId>
              </a:tblPr>
              <a:tblGrid>
                <a:gridCol w="1518673"/>
                <a:gridCol w="6978271"/>
              </a:tblGrid>
              <a:tr h="538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dirty="0"/>
                    </a:p>
                  </a:txBody>
                  <a:tcPr anchor="ctr"/>
                </a:tc>
                <a:tc>
                  <a:txBody>
                    <a:bodyPr/>
                    <a:lstStyle/>
                    <a:p>
                      <a:r>
                        <a:rPr lang="zh-TW" altLang="en-US" sz="1800" b="0" i="0" u="none" strike="noStrike" kern="1200" baseline="0" dirty="0" smtClean="0">
                          <a:solidFill>
                            <a:schemeClr val="lt1"/>
                          </a:solidFill>
                          <a:latin typeface="+mn-lt"/>
                          <a:ea typeface="+mn-ea"/>
                          <a:cs typeface="+mn-cs"/>
                        </a:rPr>
                        <a:t>系統內部時鐘應定期與基準時間源進行同步</a:t>
                      </a:r>
                    </a:p>
                  </a:txBody>
                  <a:tcPr anchor="ctr"/>
                </a:tc>
              </a:tr>
              <a:tr h="5385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中、高</a:t>
                      </a:r>
                      <a:endParaRPr lang="zh-TW" altLang="en-US" dirty="0"/>
                    </a:p>
                  </a:txBody>
                  <a:tcPr anchor="ctr"/>
                </a:tc>
              </a:tr>
              <a:tr h="25232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資通系統應使用系統內部時鐘產生日誌所需時戳，而內部時鐘亦應定期進行同步以確保時間正確性。若以人工定期校正時間雖仍可保持時間正確性，但效率不佳且容易疏漏，故</a:t>
                      </a:r>
                      <a:r>
                        <a:rPr lang="zh-TW" altLang="en-US" sz="1800" b="1" i="0" u="none" strike="noStrike" kern="1200" baseline="0" dirty="0" smtClean="0">
                          <a:solidFill>
                            <a:srgbClr val="FF0000"/>
                          </a:solidFill>
                          <a:latin typeface="+mn-lt"/>
                          <a:ea typeface="+mn-ea"/>
                          <a:cs typeface="+mn-cs"/>
                        </a:rPr>
                        <a:t>實務上常使用網際網路時間伺服器</a:t>
                      </a:r>
                      <a:r>
                        <a:rPr lang="en-US" altLang="zh-TW" sz="1800" b="1" i="0" u="none" strike="noStrike" kern="1200" baseline="0" dirty="0" smtClean="0">
                          <a:solidFill>
                            <a:srgbClr val="FF0000"/>
                          </a:solidFill>
                          <a:latin typeface="+mn-lt"/>
                          <a:ea typeface="+mn-ea"/>
                          <a:cs typeface="+mn-cs"/>
                        </a:rPr>
                        <a:t>(NTP Server)</a:t>
                      </a:r>
                      <a:r>
                        <a:rPr lang="zh-TW" altLang="en-US" sz="1800" b="1" i="0" u="none" strike="noStrike" kern="1200" baseline="0" dirty="0" smtClean="0">
                          <a:solidFill>
                            <a:srgbClr val="FF0000"/>
                          </a:solidFill>
                          <a:latin typeface="+mn-lt"/>
                          <a:ea typeface="+mn-ea"/>
                          <a:cs typeface="+mn-cs"/>
                        </a:rPr>
                        <a:t>或由機關自建之伺服器，並設定由系統依排程自動同步處理</a:t>
                      </a:r>
                      <a:r>
                        <a:rPr lang="zh-TW" altLang="en-US" sz="1800" b="0" i="0" u="none" strike="noStrike" kern="1200" baseline="0" dirty="0" smtClean="0">
                          <a:solidFill>
                            <a:schemeClr val="dk1"/>
                          </a:solidFill>
                          <a:latin typeface="+mn-lt"/>
                          <a:ea typeface="+mn-ea"/>
                          <a:cs typeface="+mn-cs"/>
                        </a:rPr>
                        <a:t>。使用情境如</a:t>
                      </a:r>
                      <a:r>
                        <a:rPr lang="en-US" altLang="zh-TW" sz="1800" b="0" i="0" u="none" strike="noStrike" kern="1200" baseline="0" dirty="0" smtClean="0">
                          <a:solidFill>
                            <a:schemeClr val="dk1"/>
                          </a:solidFill>
                          <a:latin typeface="+mn-lt"/>
                          <a:ea typeface="+mn-ea"/>
                          <a:cs typeface="+mn-cs"/>
                        </a:rPr>
                        <a:t>AD</a:t>
                      </a:r>
                      <a:r>
                        <a:rPr lang="zh-TW" altLang="en-US" sz="1800" b="0" i="0" u="none" strike="noStrike" kern="1200" baseline="0" dirty="0" smtClean="0">
                          <a:solidFill>
                            <a:schemeClr val="dk1"/>
                          </a:solidFill>
                          <a:latin typeface="+mn-lt"/>
                          <a:ea typeface="+mn-ea"/>
                          <a:cs typeface="+mn-cs"/>
                        </a:rPr>
                        <a:t>成員主機向</a:t>
                      </a:r>
                      <a:r>
                        <a:rPr lang="en-US" altLang="zh-TW" sz="1800" b="0" i="0" u="none" strike="noStrike" kern="1200" baseline="0" dirty="0" smtClean="0">
                          <a:solidFill>
                            <a:schemeClr val="dk1"/>
                          </a:solidFill>
                          <a:latin typeface="+mn-lt"/>
                          <a:ea typeface="+mn-ea"/>
                          <a:cs typeface="+mn-cs"/>
                        </a:rPr>
                        <a:t>AD</a:t>
                      </a:r>
                      <a:r>
                        <a:rPr lang="zh-TW" altLang="en-US" sz="1800" b="0" i="0" u="none" strike="noStrike" kern="1200" baseline="0" dirty="0" smtClean="0">
                          <a:solidFill>
                            <a:schemeClr val="dk1"/>
                          </a:solidFill>
                          <a:latin typeface="+mn-lt"/>
                          <a:ea typeface="+mn-ea"/>
                          <a:cs typeface="+mn-cs"/>
                        </a:rPr>
                        <a:t>伺服器同步時間，而</a:t>
                      </a:r>
                      <a:r>
                        <a:rPr lang="en-US" altLang="zh-TW" sz="1800" b="0" i="0" u="none" strike="noStrike" kern="1200" baseline="0" dirty="0" smtClean="0">
                          <a:solidFill>
                            <a:schemeClr val="dk1"/>
                          </a:solidFill>
                          <a:latin typeface="+mn-lt"/>
                          <a:ea typeface="+mn-ea"/>
                          <a:cs typeface="+mn-cs"/>
                        </a:rPr>
                        <a:t>AD</a:t>
                      </a:r>
                      <a:r>
                        <a:rPr lang="zh-TW" altLang="en-US" sz="1800" b="0" i="0" u="none" strike="noStrike" kern="1200" baseline="0" dirty="0" smtClean="0">
                          <a:solidFill>
                            <a:schemeClr val="dk1"/>
                          </a:solidFill>
                          <a:latin typeface="+mn-lt"/>
                          <a:ea typeface="+mn-ea"/>
                          <a:cs typeface="+mn-cs"/>
                        </a:rPr>
                        <a:t>伺服器則與網際網路伺服器</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如</a:t>
                      </a:r>
                      <a:r>
                        <a:rPr lang="en-US" altLang="zh-TW" sz="1800" b="0" i="0" u="none" strike="noStrike" kern="1200" baseline="0" dirty="0" smtClean="0">
                          <a:solidFill>
                            <a:schemeClr val="dk1"/>
                          </a:solidFill>
                          <a:latin typeface="+mn-lt"/>
                          <a:ea typeface="+mn-ea"/>
                          <a:cs typeface="+mn-cs"/>
                        </a:rPr>
                        <a:t>time.stdtime.gov.tw</a:t>
                      </a:r>
                      <a:r>
                        <a:rPr lang="zh-TW" altLang="en-US" sz="1800" b="0" i="0" u="none" strike="noStrike" kern="1200" baseline="0" dirty="0" smtClean="0">
                          <a:solidFill>
                            <a:schemeClr val="dk1"/>
                          </a:solidFill>
                          <a:latin typeface="+mn-lt"/>
                          <a:ea typeface="+mn-ea"/>
                          <a:cs typeface="+mn-cs"/>
                        </a:rPr>
                        <a:t>等</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進行同步</a:t>
                      </a:r>
                      <a:r>
                        <a:rPr lang="zh-TW" altLang="en-US" sz="1800" b="0" i="0" u="none" strike="noStrike" kern="1200" baseline="0" dirty="0" smtClean="0">
                          <a:solidFill>
                            <a:schemeClr val="dk1"/>
                          </a:solidFill>
                          <a:latin typeface="+mn-lt"/>
                          <a:ea typeface="+mn-ea"/>
                          <a:cs typeface="+mn-cs"/>
                        </a:rPr>
                        <a:t>。</a:t>
                      </a:r>
                      <a:endParaRPr lang="en-US" altLang="zh-TW" sz="1800" b="0" i="0" u="none" strike="noStrike" kern="1200" baseline="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b="1" i="0" u="none" strike="noStrike" kern="1200" baseline="0" dirty="0" smtClean="0">
                          <a:solidFill>
                            <a:srgbClr val="FF0000"/>
                          </a:solidFill>
                          <a:latin typeface="+mn-lt"/>
                          <a:ea typeface="+mn-ea"/>
                          <a:cs typeface="+mn-cs"/>
                        </a:rPr>
                        <a:t>ntp.ypu.edu.tw(120.106.192.50)</a:t>
                      </a:r>
                      <a:endParaRPr lang="zh-TW" altLang="en-US" b="1" dirty="0">
                        <a:solidFill>
                          <a:srgbClr val="FF0000"/>
                        </a:solidFill>
                      </a:endParaRPr>
                    </a:p>
                  </a:txBody>
                  <a:tcPr anchor="ctr"/>
                </a:tc>
              </a:tr>
            </a:tbl>
          </a:graphicData>
        </a:graphic>
      </p:graphicFrame>
    </p:spTree>
    <p:extLst>
      <p:ext uri="{BB962C8B-B14F-4D97-AF65-F5344CB8AC3E}">
        <p14:creationId xmlns:p14="http://schemas.microsoft.com/office/powerpoint/2010/main" val="1777481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存取控制</a:t>
            </a:r>
            <a:r>
              <a:rPr lang="en-US" altLang="zh-TW" dirty="0" smtClean="0"/>
              <a:t>-</a:t>
            </a:r>
            <a:r>
              <a:rPr lang="zh-TW" altLang="en-US" dirty="0" smtClean="0"/>
              <a:t>日誌資訊之保護</a:t>
            </a:r>
            <a:r>
              <a:rPr lang="en-US" altLang="zh-TW" dirty="0" smtClean="0"/>
              <a:t>(1)</a:t>
            </a:r>
            <a:endParaRPr lang="zh-TW" altLang="en-US" dirty="0"/>
          </a:p>
        </p:txBody>
      </p:sp>
      <p:graphicFrame>
        <p:nvGraphicFramePr>
          <p:cNvPr id="4" name="內容版面配置區 6"/>
          <p:cNvGraphicFramePr>
            <a:graphicFrameLocks/>
          </p:cNvGraphicFramePr>
          <p:nvPr>
            <p:extLst>
              <p:ext uri="{D42A27DB-BD31-4B8C-83A1-F6EECF244321}">
                <p14:modId xmlns:p14="http://schemas.microsoft.com/office/powerpoint/2010/main" val="820169787"/>
              </p:ext>
            </p:extLst>
          </p:nvPr>
        </p:nvGraphicFramePr>
        <p:xfrm>
          <a:off x="395536" y="2503263"/>
          <a:ext cx="8424936" cy="4022081"/>
        </p:xfrm>
        <a:graphic>
          <a:graphicData uri="http://schemas.openxmlformats.org/drawingml/2006/table">
            <a:tbl>
              <a:tblPr firstRow="1" firstCol="1" bandRow="1">
                <a:tableStyleId>{5C22544A-7EE6-4342-B048-85BDC9FD1C3A}</a:tableStyleId>
              </a:tblPr>
              <a:tblGrid>
                <a:gridCol w="1505803"/>
                <a:gridCol w="6919133"/>
              </a:tblGrid>
              <a:tr h="6016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對日誌之存取管理，僅限於有權限之使用者</a:t>
                      </a:r>
                      <a:endParaRPr lang="zh-TW" altLang="en-US" dirty="0"/>
                    </a:p>
                  </a:txBody>
                  <a:tcPr anchor="ctr"/>
                </a:tc>
              </a:tr>
              <a:tr h="6016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普、中、高</a:t>
                      </a:r>
                      <a:endParaRPr lang="zh-TW" altLang="en-US" dirty="0"/>
                    </a:p>
                  </a:txBody>
                  <a:tcPr anchor="ctr"/>
                </a:tc>
              </a:tr>
              <a:tr h="28187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日誌應妥善留存，以符合程式除錯、行為歸責、稽核取證及法律規範等使用需求，且其中可能存在機敏資訊，故</a:t>
                      </a:r>
                      <a:r>
                        <a:rPr lang="zh-TW" altLang="en-US" sz="1800" b="1" i="0" u="none" strike="noStrike" kern="1200" baseline="0" dirty="0" smtClean="0">
                          <a:solidFill>
                            <a:srgbClr val="FF0000"/>
                          </a:solidFill>
                          <a:latin typeface="+mn-lt"/>
                          <a:ea typeface="+mn-ea"/>
                          <a:cs typeface="+mn-cs"/>
                        </a:rPr>
                        <a:t>應禁止未授權之存取、刪除及修改。</a:t>
                      </a:r>
                      <a:r>
                        <a:rPr lang="zh-TW" altLang="en-US" sz="1800" b="0" i="0" u="none" strike="noStrike" kern="1200" baseline="0" dirty="0" smtClean="0">
                          <a:solidFill>
                            <a:schemeClr val="dk1"/>
                          </a:solidFill>
                          <a:latin typeface="+mn-lt"/>
                          <a:ea typeface="+mn-ea"/>
                          <a:cs typeface="+mn-cs"/>
                        </a:rPr>
                        <a:t>應施行日誌</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及其備份</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之存取控管，僅限有權限之特定人員</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如系統或資料庫管理者等</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存取日誌</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如日誌檔案或日誌主機等</a:t>
                      </a:r>
                      <a:r>
                        <a:rPr lang="en-US" altLang="zh-TW"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，以保護機密性、完整性及可用性，此存取控制可能利用實體安全、系統功能實作帳號與權限管理或其他適用之管控機制來達成。</a:t>
                      </a:r>
                    </a:p>
                  </a:txBody>
                  <a:tcPr anchor="ctr"/>
                </a:tc>
              </a:tr>
            </a:tbl>
          </a:graphicData>
        </a:graphic>
      </p:graphicFrame>
    </p:spTree>
    <p:extLst>
      <p:ext uri="{BB962C8B-B14F-4D97-AF65-F5344CB8AC3E}">
        <p14:creationId xmlns:p14="http://schemas.microsoft.com/office/powerpoint/2010/main" val="3958716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存取控制</a:t>
            </a:r>
            <a:r>
              <a:rPr lang="en-US" altLang="zh-TW" dirty="0" smtClean="0"/>
              <a:t>-</a:t>
            </a:r>
            <a:r>
              <a:rPr lang="zh-TW" altLang="en-US" dirty="0" smtClean="0"/>
              <a:t>日誌資訊之保護</a:t>
            </a:r>
            <a:r>
              <a:rPr lang="en-US" altLang="zh-TW" dirty="0" smtClean="0"/>
              <a:t>(2-1)</a:t>
            </a:r>
            <a:endParaRPr lang="zh-TW" altLang="en-US" dirty="0"/>
          </a:p>
        </p:txBody>
      </p:sp>
      <p:graphicFrame>
        <p:nvGraphicFramePr>
          <p:cNvPr id="4" name="內容版面配置區 6"/>
          <p:cNvGraphicFramePr>
            <a:graphicFrameLocks/>
          </p:cNvGraphicFramePr>
          <p:nvPr>
            <p:extLst>
              <p:ext uri="{D42A27DB-BD31-4B8C-83A1-F6EECF244321}">
                <p14:modId xmlns:p14="http://schemas.microsoft.com/office/powerpoint/2010/main" val="1302488341"/>
              </p:ext>
            </p:extLst>
          </p:nvPr>
        </p:nvGraphicFramePr>
        <p:xfrm>
          <a:off x="395536" y="2564904"/>
          <a:ext cx="8424936" cy="3576320"/>
        </p:xfrm>
        <a:graphic>
          <a:graphicData uri="http://schemas.openxmlformats.org/drawingml/2006/table">
            <a:tbl>
              <a:tblPr firstRow="1" firstCol="1" bandRow="1">
                <a:tableStyleId>{5C22544A-7EE6-4342-B048-85BDC9FD1C3A}</a:tableStyleId>
              </a:tblPr>
              <a:tblGrid>
                <a:gridCol w="1505803"/>
                <a:gridCol w="691913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應運用雜湊或其他適當方式之完整性確保機制</a:t>
                      </a:r>
                      <a:endParaRPr lang="zh-TW" alt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中、高</a:t>
                      </a:r>
                      <a:endParaRPr lang="zh-TW" altLang="en-US"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dirty="0"/>
                    </a:p>
                  </a:txBody>
                  <a:tcPr anchor="ctr"/>
                </a:tc>
                <a:tc>
                  <a:txBody>
                    <a:bodyPr/>
                    <a:lstStyle/>
                    <a:p>
                      <a:r>
                        <a:rPr lang="zh-TW" altLang="en-US" sz="1800" b="1" i="0" u="none" strike="noStrike" kern="1200" baseline="0" dirty="0" smtClean="0">
                          <a:solidFill>
                            <a:srgbClr val="FF0000"/>
                          </a:solidFill>
                          <a:latin typeface="+mn-lt"/>
                          <a:ea typeface="+mn-ea"/>
                          <a:cs typeface="+mn-cs"/>
                        </a:rPr>
                        <a:t>資通系統日誌可作為資安事件追蹤、行為歸責與資料佐證等用途</a:t>
                      </a:r>
                      <a:r>
                        <a:rPr lang="zh-TW" altLang="en-US" sz="1800" b="0" i="0" u="none" strike="noStrike" kern="1200" baseline="0" dirty="0" smtClean="0">
                          <a:solidFill>
                            <a:schemeClr val="dk1"/>
                          </a:solidFill>
                          <a:latin typeface="+mn-lt"/>
                          <a:ea typeface="+mn-ea"/>
                          <a:cs typeface="+mn-cs"/>
                        </a:rPr>
                        <a:t>，</a:t>
                      </a:r>
                      <a:r>
                        <a:rPr lang="zh-TW" altLang="en-US" sz="1800" b="0" i="0" u="none" strike="noStrike" kern="1200" baseline="0" dirty="0" smtClean="0">
                          <a:solidFill>
                            <a:schemeClr val="dk1"/>
                          </a:solidFill>
                          <a:latin typeface="+mn-lt"/>
                          <a:ea typeface="+mn-ea"/>
                          <a:cs typeface="+mn-cs"/>
                        </a:rPr>
                        <a:t>而惡意攻擊者也可能試圖竄改或破壞日誌內容以湮滅攻擊軌跡，因此除實作日誌存取管理外，亦須實作相關控制措施以確保在日誌內容正確可靠，在日誌保存期間不會受到未經授權之竄改。 </a:t>
                      </a:r>
                    </a:p>
                    <a:p>
                      <a:r>
                        <a:rPr lang="zh-TW" altLang="en-US" sz="1800" b="0" i="0" u="none" strike="noStrike" kern="1200" baseline="0" dirty="0" smtClean="0">
                          <a:solidFill>
                            <a:schemeClr val="dk1"/>
                          </a:solidFill>
                          <a:latin typeface="+mn-lt"/>
                          <a:ea typeface="+mn-ea"/>
                          <a:cs typeface="+mn-cs"/>
                        </a:rPr>
                        <a:t>從日誌完整性防護又分為事前預防、事中監視及事後驗證等三種面向，包含</a:t>
                      </a:r>
                      <a:r>
                        <a:rPr lang="zh-TW" altLang="en-US" sz="1800" b="1" i="0" u="none" strike="noStrike" kern="1200" baseline="0" dirty="0" smtClean="0">
                          <a:solidFill>
                            <a:srgbClr val="FF0000"/>
                          </a:solidFill>
                          <a:latin typeface="+mn-lt"/>
                          <a:ea typeface="+mn-ea"/>
                          <a:cs typeface="+mn-cs"/>
                        </a:rPr>
                        <a:t>防止日誌內容被惡意竄改、當發生竄改行為時可即時察覺提出示警，以及在懷疑資料內容真實性時可驗證日誌內容是否曾經過異動等</a:t>
                      </a:r>
                      <a:r>
                        <a:rPr lang="zh-TW" altLang="en-US" sz="1800" b="0" i="0" u="none" strike="noStrike" kern="1200" baseline="0" dirty="0" smtClean="0">
                          <a:solidFill>
                            <a:schemeClr val="dk1"/>
                          </a:solidFill>
                          <a:latin typeface="+mn-lt"/>
                          <a:ea typeface="+mn-ea"/>
                          <a:cs typeface="+mn-cs"/>
                        </a:rPr>
                        <a:t>。</a:t>
                      </a:r>
                    </a:p>
                    <a:p>
                      <a:r>
                        <a:rPr lang="zh-TW" altLang="en-US" sz="1800" b="0" i="0" u="none" strike="noStrike" kern="1200" baseline="0" dirty="0" smtClean="0">
                          <a:solidFill>
                            <a:schemeClr val="dk1"/>
                          </a:solidFill>
                          <a:latin typeface="+mn-lt"/>
                          <a:ea typeface="+mn-ea"/>
                          <a:cs typeface="+mn-cs"/>
                        </a:rPr>
                        <a:t>	</a:t>
                      </a:r>
                    </a:p>
                    <a:p>
                      <a:endParaRPr lang="zh-TW" altLang="en-US" dirty="0"/>
                    </a:p>
                  </a:txBody>
                  <a:tcPr anchor="ctr"/>
                </a:tc>
              </a:tr>
            </a:tbl>
          </a:graphicData>
        </a:graphic>
      </p:graphicFrame>
    </p:spTree>
    <p:extLst>
      <p:ext uri="{BB962C8B-B14F-4D97-AF65-F5344CB8AC3E}">
        <p14:creationId xmlns:p14="http://schemas.microsoft.com/office/powerpoint/2010/main" val="2774251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en-US" dirty="0" smtClean="0"/>
              <a:t>存取控制</a:t>
            </a:r>
            <a:r>
              <a:rPr lang="en-US" altLang="zh-TW" dirty="0" smtClean="0"/>
              <a:t>-</a:t>
            </a:r>
            <a:r>
              <a:rPr lang="zh-TW" altLang="en-US" dirty="0" smtClean="0"/>
              <a:t>日誌資訊之保護</a:t>
            </a:r>
            <a:r>
              <a:rPr lang="en-US" altLang="zh-TW" dirty="0" smtClean="0"/>
              <a:t>(3)</a:t>
            </a:r>
            <a:endParaRPr lang="zh-TW" altLang="en-US" dirty="0"/>
          </a:p>
        </p:txBody>
      </p:sp>
      <p:graphicFrame>
        <p:nvGraphicFramePr>
          <p:cNvPr id="4" name="內容版面配置區 6"/>
          <p:cNvGraphicFramePr>
            <a:graphicFrameLocks/>
          </p:cNvGraphicFramePr>
          <p:nvPr>
            <p:extLst>
              <p:ext uri="{D42A27DB-BD31-4B8C-83A1-F6EECF244321}">
                <p14:modId xmlns:p14="http://schemas.microsoft.com/office/powerpoint/2010/main" val="2554375443"/>
              </p:ext>
            </p:extLst>
          </p:nvPr>
        </p:nvGraphicFramePr>
        <p:xfrm>
          <a:off x="395536" y="2420888"/>
          <a:ext cx="8352928" cy="3888431"/>
        </p:xfrm>
        <a:graphic>
          <a:graphicData uri="http://schemas.openxmlformats.org/drawingml/2006/table">
            <a:tbl>
              <a:tblPr firstRow="1" firstCol="1" bandRow="1">
                <a:tableStyleId>{5C22544A-7EE6-4342-B048-85BDC9FD1C3A}</a:tableStyleId>
              </a:tblPr>
              <a:tblGrid>
                <a:gridCol w="1492932"/>
                <a:gridCol w="6859996"/>
              </a:tblGrid>
              <a:tr h="7469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控制措施</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lt1"/>
                          </a:solidFill>
                          <a:latin typeface="+mn-lt"/>
                          <a:ea typeface="+mn-ea"/>
                          <a:cs typeface="+mn-cs"/>
                        </a:rPr>
                        <a:t>定期備份日誌至與原系統外之其他實體系統 </a:t>
                      </a:r>
                    </a:p>
                  </a:txBody>
                  <a:tcPr anchor="ctr"/>
                </a:tc>
              </a:tr>
              <a:tr h="7469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適用等級</a:t>
                      </a:r>
                      <a:endParaRPr lang="zh-TW"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高</a:t>
                      </a:r>
                      <a:endParaRPr lang="zh-TW" altLang="en-US" dirty="0"/>
                    </a:p>
                  </a:txBody>
                  <a:tcPr anchor="ctr"/>
                </a:tc>
              </a:tr>
              <a:tr h="23944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b="0" i="0" u="none" strike="noStrike" kern="1200" baseline="0" dirty="0" smtClean="0">
                          <a:solidFill>
                            <a:schemeClr val="dk1"/>
                          </a:solidFill>
                          <a:latin typeface="+mn-lt"/>
                          <a:ea typeface="+mn-ea"/>
                          <a:cs typeface="+mn-cs"/>
                        </a:rPr>
                        <a:t>內容說明</a:t>
                      </a:r>
                      <a:endParaRPr lang="zh-TW" altLang="en-US" dirty="0"/>
                    </a:p>
                  </a:txBody>
                  <a:tcPr anchor="ctr"/>
                </a:tc>
                <a:tc>
                  <a:txBody>
                    <a:bodyPr/>
                    <a:lstStyle/>
                    <a:p>
                      <a:r>
                        <a:rPr lang="zh-TW" altLang="en-US" sz="1800" b="0" i="0" u="none" strike="noStrike" kern="1200" baseline="0" dirty="0" smtClean="0">
                          <a:solidFill>
                            <a:schemeClr val="dk1"/>
                          </a:solidFill>
                          <a:latin typeface="+mn-lt"/>
                          <a:ea typeface="+mn-ea"/>
                          <a:cs typeface="+mn-cs"/>
                        </a:rPr>
                        <a:t>應</a:t>
                      </a:r>
                      <a:r>
                        <a:rPr lang="zh-TW" altLang="en-US" sz="1800" b="1" i="0" u="none" strike="noStrike" kern="1200" baseline="0" dirty="0" smtClean="0">
                          <a:solidFill>
                            <a:srgbClr val="FF0000"/>
                          </a:solidFill>
                          <a:latin typeface="+mn-lt"/>
                          <a:ea typeface="+mn-ea"/>
                          <a:cs typeface="+mn-cs"/>
                        </a:rPr>
                        <a:t>定期執行日誌備份，且不可存放在同一個系統內</a:t>
                      </a:r>
                      <a:r>
                        <a:rPr lang="zh-TW" altLang="en-US" sz="1800" b="0" i="0" u="none" strike="noStrike" kern="1200" baseline="0" dirty="0" smtClean="0">
                          <a:solidFill>
                            <a:schemeClr val="dk1"/>
                          </a:solidFill>
                          <a:latin typeface="+mn-lt"/>
                          <a:ea typeface="+mn-ea"/>
                          <a:cs typeface="+mn-cs"/>
                        </a:rPr>
                        <a:t>，以避免因實體主機損毀而造成原始資料與備份資料一併丟失。</a:t>
                      </a:r>
                      <a:r>
                        <a:rPr lang="zh-TW" altLang="en-US" sz="1800" b="1" i="0" u="none" strike="noStrike" kern="1200" baseline="0" dirty="0" smtClean="0">
                          <a:solidFill>
                            <a:srgbClr val="FF0000"/>
                          </a:solidFill>
                          <a:latin typeface="+mn-lt"/>
                          <a:ea typeface="+mn-ea"/>
                          <a:cs typeface="+mn-cs"/>
                        </a:rPr>
                        <a:t>常見方式如建置日誌伺服器、</a:t>
                      </a:r>
                      <a:r>
                        <a:rPr lang="en-US" altLang="zh-TW" sz="1800" b="1" i="0" u="none" strike="noStrike" kern="1200" baseline="0" dirty="0" smtClean="0">
                          <a:solidFill>
                            <a:srgbClr val="FF0000"/>
                          </a:solidFill>
                          <a:latin typeface="+mn-lt"/>
                          <a:ea typeface="+mn-ea"/>
                          <a:cs typeface="+mn-cs"/>
                        </a:rPr>
                        <a:t>NAS</a:t>
                      </a:r>
                      <a:r>
                        <a:rPr lang="zh-TW" altLang="en-US" sz="1800" b="1" i="0" u="none" strike="noStrike" kern="1200" baseline="0" dirty="0" smtClean="0">
                          <a:solidFill>
                            <a:srgbClr val="FF0000"/>
                          </a:solidFill>
                          <a:latin typeface="+mn-lt"/>
                          <a:ea typeface="+mn-ea"/>
                          <a:cs typeface="+mn-cs"/>
                        </a:rPr>
                        <a:t>及雲端空間等，或是利用磁碟與磁帶等儲存媒體存放備份資料</a:t>
                      </a:r>
                      <a:r>
                        <a:rPr lang="zh-TW" altLang="en-US" sz="1800" b="1" i="0" u="none" strike="noStrike" kern="1200" baseline="0" dirty="0" smtClean="0">
                          <a:solidFill>
                            <a:srgbClr val="FF0000"/>
                          </a:solidFill>
                          <a:latin typeface="+mn-lt"/>
                          <a:ea typeface="+mn-ea"/>
                          <a:cs typeface="+mn-cs"/>
                        </a:rPr>
                        <a:t>。</a:t>
                      </a:r>
                      <a:endParaRPr lang="zh-TW" altLang="en-US" sz="1800" b="0" i="0" u="none" strike="noStrike" kern="1200" baseline="0" dirty="0" smtClean="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2125009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a:t>國家資通安全研究院</a:t>
            </a:r>
            <a:endParaRPr lang="en-US" altLang="zh-TW" dirty="0" smtClean="0"/>
          </a:p>
          <a:p>
            <a:r>
              <a:rPr lang="en-US" altLang="zh-TW" dirty="0" smtClean="0"/>
              <a:t>https</a:t>
            </a:r>
            <a:r>
              <a:rPr lang="en-US" altLang="zh-TW" dirty="0"/>
              <a:t>://www.nics.nat.gov.tw/CommonSpecification.htm?lang=zh</a:t>
            </a:r>
            <a:endParaRPr lang="zh-TW" altLang="en-US" dirty="0"/>
          </a:p>
        </p:txBody>
      </p:sp>
      <p:sp>
        <p:nvSpPr>
          <p:cNvPr id="3" name="標題 2"/>
          <p:cNvSpPr>
            <a:spLocks noGrp="1"/>
          </p:cNvSpPr>
          <p:nvPr>
            <p:ph type="title"/>
          </p:nvPr>
        </p:nvSpPr>
        <p:spPr/>
        <p:txBody>
          <a:bodyPr>
            <a:normAutofit fontScale="90000"/>
          </a:bodyPr>
          <a:lstStyle/>
          <a:p>
            <a:r>
              <a:rPr lang="zh-TW" altLang="en-US" dirty="0"/>
              <a:t>資通系統防護基準驗證實務</a:t>
            </a:r>
            <a:r>
              <a:rPr lang="en-US" altLang="zh-TW" dirty="0"/>
              <a:t>(V1.1)_1110928</a:t>
            </a:r>
            <a:endParaRPr lang="zh-TW" altLang="en-US" dirty="0"/>
          </a:p>
        </p:txBody>
      </p:sp>
    </p:spTree>
    <p:extLst>
      <p:ext uri="{BB962C8B-B14F-4D97-AF65-F5344CB8AC3E}">
        <p14:creationId xmlns:p14="http://schemas.microsoft.com/office/powerpoint/2010/main" val="37204942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3"/>
          <p:cNvSpPr>
            <a:spLocks noGrp="1"/>
          </p:cNvSpPr>
          <p:nvPr>
            <p:ph idx="1"/>
          </p:nvPr>
        </p:nvSpPr>
        <p:spPr/>
        <p:txBody>
          <a:bodyPr>
            <a:normAutofit/>
          </a:bodyPr>
          <a:lstStyle/>
          <a:p>
            <a:pPr marL="0" indent="0" algn="ctr">
              <a:buNone/>
            </a:pPr>
            <a:r>
              <a:rPr lang="zh-TW" altLang="en-US" sz="4800" dirty="0"/>
              <a:t>感謝您今天的參與</a:t>
            </a:r>
          </a:p>
        </p:txBody>
      </p:sp>
    </p:spTree>
    <p:extLst>
      <p:ext uri="{BB962C8B-B14F-4D97-AF65-F5344CB8AC3E}">
        <p14:creationId xmlns:p14="http://schemas.microsoft.com/office/powerpoint/2010/main" val="28045921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276872"/>
            <a:ext cx="7408333" cy="4104456"/>
          </a:xfrm>
        </p:spPr>
        <p:txBody>
          <a:bodyPr/>
          <a:lstStyle/>
          <a:p>
            <a:r>
              <a:rPr lang="en-US" altLang="zh-TW" dirty="0">
                <a:hlinkClick r:id="rId2"/>
              </a:rPr>
              <a:t>https://</a:t>
            </a:r>
            <a:r>
              <a:rPr lang="en-US" altLang="zh-TW" dirty="0" smtClean="0">
                <a:hlinkClick r:id="rId2"/>
              </a:rPr>
              <a:t>forms.gle/2UsTCx9FkD5z46h29</a:t>
            </a:r>
            <a:endParaRPr lang="zh-TW" altLang="en-US" dirty="0"/>
          </a:p>
        </p:txBody>
      </p:sp>
      <p:sp>
        <p:nvSpPr>
          <p:cNvPr id="3" name="標題 2"/>
          <p:cNvSpPr>
            <a:spLocks noGrp="1"/>
          </p:cNvSpPr>
          <p:nvPr>
            <p:ph type="title"/>
          </p:nvPr>
        </p:nvSpPr>
        <p:spPr/>
        <p:txBody>
          <a:bodyPr/>
          <a:lstStyle/>
          <a:p>
            <a:r>
              <a:rPr lang="zh-TW" altLang="en-US" dirty="0" smtClean="0"/>
              <a:t>課後測驗</a:t>
            </a:r>
            <a:endParaRPr lang="zh-TW" altLang="en-US" dirty="0"/>
          </a:p>
        </p:txBody>
      </p:sp>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1711" y="2924944"/>
            <a:ext cx="3717032" cy="3717032"/>
          </a:xfrm>
          <a:prstGeom prst="rect">
            <a:avLst/>
          </a:prstGeom>
        </p:spPr>
      </p:pic>
    </p:spTree>
    <p:extLst>
      <p:ext uri="{BB962C8B-B14F-4D97-AF65-F5344CB8AC3E}">
        <p14:creationId xmlns:p14="http://schemas.microsoft.com/office/powerpoint/2010/main" val="4279790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72067" y="2348880"/>
            <a:ext cx="7408333" cy="3777283"/>
          </a:xfrm>
        </p:spPr>
        <p:txBody>
          <a:bodyPr>
            <a:normAutofit lnSpcReduction="10000"/>
          </a:bodyPr>
          <a:lstStyle/>
          <a:p>
            <a:r>
              <a:rPr lang="zh-TW" altLang="en-US" dirty="0" smtClean="0"/>
              <a:t>資</a:t>
            </a:r>
            <a:r>
              <a:rPr lang="zh-TW" altLang="en-US" dirty="0"/>
              <a:t>通系統之防護需求等級，以與該系統相關之機密性、完整性、可用性及法律遵循性構面中，</a:t>
            </a:r>
            <a:r>
              <a:rPr lang="zh-TW" altLang="en-US" b="1" dirty="0">
                <a:solidFill>
                  <a:srgbClr val="FF0000"/>
                </a:solidFill>
              </a:rPr>
              <a:t>任一構面</a:t>
            </a:r>
            <a:r>
              <a:rPr lang="zh-TW" altLang="en-US" dirty="0"/>
              <a:t>之防護需求等級之</a:t>
            </a:r>
            <a:r>
              <a:rPr lang="zh-TW" altLang="en-US" b="1" dirty="0">
                <a:solidFill>
                  <a:srgbClr val="FF0000"/>
                </a:solidFill>
              </a:rPr>
              <a:t>最高者</a:t>
            </a:r>
            <a:r>
              <a:rPr lang="zh-TW" altLang="en-US" dirty="0"/>
              <a:t>定之</a:t>
            </a:r>
            <a:r>
              <a:rPr lang="zh-TW" altLang="en-US" dirty="0" smtClean="0"/>
              <a:t>。</a:t>
            </a:r>
            <a:endParaRPr lang="en-US" altLang="zh-TW" dirty="0" smtClean="0"/>
          </a:p>
          <a:p>
            <a:endParaRPr lang="en-US" altLang="zh-TW" dirty="0"/>
          </a:p>
          <a:p>
            <a:pPr fontAlgn="t"/>
            <a:r>
              <a:rPr lang="en-US" altLang="zh-TW" b="1" dirty="0" smtClean="0">
                <a:solidFill>
                  <a:srgbClr val="FF0000"/>
                </a:solidFill>
              </a:rPr>
              <a:t>4</a:t>
            </a:r>
            <a:r>
              <a:rPr lang="zh-TW" altLang="en-US" b="1" dirty="0" smtClean="0">
                <a:solidFill>
                  <a:srgbClr val="FF0000"/>
                </a:solidFill>
              </a:rPr>
              <a:t>構面、</a:t>
            </a:r>
            <a:r>
              <a:rPr lang="en-US" altLang="zh-TW" b="1" dirty="0" smtClean="0">
                <a:solidFill>
                  <a:srgbClr val="FF0000"/>
                </a:solidFill>
              </a:rPr>
              <a:t>3</a:t>
            </a:r>
            <a:r>
              <a:rPr lang="zh-TW" altLang="en-US" b="1" dirty="0" smtClean="0">
                <a:solidFill>
                  <a:srgbClr val="FF0000"/>
                </a:solidFill>
              </a:rPr>
              <a:t>等級</a:t>
            </a:r>
            <a:endParaRPr lang="en-US" altLang="zh-TW" b="1" dirty="0" smtClean="0">
              <a:solidFill>
                <a:srgbClr val="FF0000"/>
              </a:solidFill>
            </a:endParaRPr>
          </a:p>
          <a:p>
            <a:pPr fontAlgn="t"/>
            <a:endParaRPr lang="en-US" altLang="zh-TW" b="1" dirty="0" smtClean="0">
              <a:solidFill>
                <a:srgbClr val="FF0000"/>
              </a:solidFill>
            </a:endParaRPr>
          </a:p>
          <a:p>
            <a:pPr fontAlgn="t"/>
            <a:r>
              <a:rPr lang="zh-TW" altLang="zh-TW" b="1" u="sng" dirty="0" smtClean="0">
                <a:solidFill>
                  <a:srgbClr val="FF0000"/>
                </a:solidFill>
              </a:rPr>
              <a:t>機密性</a:t>
            </a:r>
            <a:r>
              <a:rPr lang="zh-TW" altLang="en-US" b="1" u="sng" dirty="0" smtClean="0">
                <a:solidFill>
                  <a:srgbClr val="FF0000"/>
                </a:solidFill>
              </a:rPr>
              <a:t>、</a:t>
            </a:r>
            <a:r>
              <a:rPr lang="zh-TW" altLang="zh-TW" b="1" u="sng" dirty="0" smtClean="0">
                <a:solidFill>
                  <a:srgbClr val="FF0000"/>
                </a:solidFill>
              </a:rPr>
              <a:t>完整性</a:t>
            </a:r>
            <a:r>
              <a:rPr lang="zh-TW" altLang="en-US" b="1" u="sng" dirty="0" smtClean="0">
                <a:solidFill>
                  <a:srgbClr val="FF0000"/>
                </a:solidFill>
              </a:rPr>
              <a:t>、</a:t>
            </a:r>
            <a:r>
              <a:rPr lang="zh-TW" altLang="zh-TW" b="1" u="sng" dirty="0" smtClean="0">
                <a:solidFill>
                  <a:srgbClr val="FF0000"/>
                </a:solidFill>
              </a:rPr>
              <a:t>可用性</a:t>
            </a:r>
            <a:r>
              <a:rPr lang="zh-TW" altLang="en-US" b="1" u="sng" dirty="0" smtClean="0">
                <a:solidFill>
                  <a:srgbClr val="FF0000"/>
                </a:solidFill>
              </a:rPr>
              <a:t>、</a:t>
            </a:r>
            <a:r>
              <a:rPr lang="zh-TW" altLang="zh-TW" b="1" u="sng" dirty="0" smtClean="0">
                <a:solidFill>
                  <a:srgbClr val="FF0000"/>
                </a:solidFill>
              </a:rPr>
              <a:t>法律</a:t>
            </a:r>
            <a:r>
              <a:rPr lang="zh-TW" altLang="zh-TW" b="1" u="sng" dirty="0">
                <a:solidFill>
                  <a:srgbClr val="FF0000"/>
                </a:solidFill>
              </a:rPr>
              <a:t>遵循</a:t>
            </a:r>
            <a:r>
              <a:rPr lang="zh-TW" altLang="zh-TW" b="1" u="sng" dirty="0" smtClean="0">
                <a:solidFill>
                  <a:srgbClr val="FF0000"/>
                </a:solidFill>
              </a:rPr>
              <a:t>性</a:t>
            </a:r>
            <a:r>
              <a:rPr lang="zh-TW" altLang="zh-TW" b="1" u="sng" dirty="0">
                <a:solidFill>
                  <a:srgbClr val="FF0000"/>
                </a:solidFill>
              </a:rPr>
              <a:t>	</a:t>
            </a:r>
            <a:endParaRPr lang="en-US" altLang="zh-TW" b="1" u="sng" dirty="0" smtClean="0">
              <a:solidFill>
                <a:srgbClr val="FF0000"/>
              </a:solidFill>
            </a:endParaRPr>
          </a:p>
          <a:p>
            <a:pPr fontAlgn="t"/>
            <a:endParaRPr lang="en-US" altLang="zh-TW" b="1" u="sng" dirty="0" smtClean="0">
              <a:solidFill>
                <a:srgbClr val="FF0000"/>
              </a:solidFill>
            </a:endParaRPr>
          </a:p>
          <a:p>
            <a:pPr fontAlgn="t"/>
            <a:r>
              <a:rPr lang="zh-TW" altLang="zh-TW" b="1" u="sng" dirty="0" smtClean="0">
                <a:solidFill>
                  <a:srgbClr val="FF0000"/>
                </a:solidFill>
              </a:rPr>
              <a:t>高</a:t>
            </a:r>
            <a:r>
              <a:rPr lang="zh-TW" altLang="en-US" b="1" u="sng" dirty="0" smtClean="0">
                <a:solidFill>
                  <a:srgbClr val="FF0000"/>
                </a:solidFill>
              </a:rPr>
              <a:t>、</a:t>
            </a:r>
            <a:r>
              <a:rPr lang="zh-TW" altLang="zh-TW" b="1" u="sng" dirty="0" smtClean="0">
                <a:solidFill>
                  <a:srgbClr val="FF0000"/>
                </a:solidFill>
              </a:rPr>
              <a:t>中</a:t>
            </a:r>
            <a:r>
              <a:rPr lang="zh-TW" altLang="en-US" b="1" u="sng" dirty="0" smtClean="0">
                <a:solidFill>
                  <a:srgbClr val="FF0000"/>
                </a:solidFill>
              </a:rPr>
              <a:t>、</a:t>
            </a:r>
            <a:r>
              <a:rPr lang="zh-TW" altLang="zh-TW" b="1" u="sng" dirty="0" smtClean="0">
                <a:solidFill>
                  <a:srgbClr val="FF0000"/>
                </a:solidFill>
              </a:rPr>
              <a:t>普 </a:t>
            </a:r>
            <a:endParaRPr lang="zh-TW" altLang="zh-TW" b="1" u="sng" dirty="0">
              <a:solidFill>
                <a:srgbClr val="FF0000"/>
              </a:solidFill>
            </a:endParaRPr>
          </a:p>
          <a:p>
            <a:pPr fontAlgn="t"/>
            <a:endParaRPr lang="en-US" altLang="zh-TW" b="1" dirty="0" smtClean="0"/>
          </a:p>
          <a:p>
            <a:pPr fontAlgn="t"/>
            <a:endParaRPr lang="zh-TW" altLang="zh-TW" dirty="0"/>
          </a:p>
          <a:p>
            <a:endParaRPr lang="zh-TW" altLang="en-US" dirty="0"/>
          </a:p>
        </p:txBody>
      </p:sp>
      <p:sp>
        <p:nvSpPr>
          <p:cNvPr id="3" name="標題 2"/>
          <p:cNvSpPr>
            <a:spLocks noGrp="1"/>
          </p:cNvSpPr>
          <p:nvPr>
            <p:ph type="title"/>
          </p:nvPr>
        </p:nvSpPr>
        <p:spPr/>
        <p:txBody>
          <a:bodyPr/>
          <a:lstStyle/>
          <a:p>
            <a:r>
              <a:rPr lang="zh-TW" altLang="en-US" dirty="0"/>
              <a:t>資通系統防護需求分級原則</a:t>
            </a:r>
          </a:p>
        </p:txBody>
      </p:sp>
    </p:spTree>
    <p:extLst>
      <p:ext uri="{BB962C8B-B14F-4D97-AF65-F5344CB8AC3E}">
        <p14:creationId xmlns:p14="http://schemas.microsoft.com/office/powerpoint/2010/main" val="4030175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2545966871"/>
              </p:ext>
            </p:extLst>
          </p:nvPr>
        </p:nvGraphicFramePr>
        <p:xfrm>
          <a:off x="179510" y="1772817"/>
          <a:ext cx="8856990" cy="4066848"/>
        </p:xfrm>
        <a:graphic>
          <a:graphicData uri="http://schemas.openxmlformats.org/drawingml/2006/table">
            <a:tbl>
              <a:tblPr firstRow="1" bandRow="1">
                <a:tableStyleId>{5C22544A-7EE6-4342-B048-85BDC9FD1C3A}</a:tableStyleId>
              </a:tblPr>
              <a:tblGrid>
                <a:gridCol w="1008114"/>
                <a:gridCol w="2736304"/>
                <a:gridCol w="2496280"/>
                <a:gridCol w="2616292"/>
              </a:tblGrid>
              <a:tr h="493715">
                <a:tc>
                  <a:txBody>
                    <a:bodyPr/>
                    <a:lstStyle/>
                    <a:p>
                      <a:pPr algn="ctr"/>
                      <a:endParaRPr lang="zh-TW" altLang="en-US" sz="2800" dirty="0"/>
                    </a:p>
                  </a:txBody>
                  <a:tcPr/>
                </a:tc>
                <a:tc>
                  <a:txBody>
                    <a:bodyPr/>
                    <a:lstStyle/>
                    <a:p>
                      <a:pPr algn="ctr"/>
                      <a:r>
                        <a:rPr lang="zh-TW" altLang="en-US" sz="2800" b="0" i="0" u="none" strike="noStrike" kern="1200" baseline="0" dirty="0" smtClean="0">
                          <a:solidFill>
                            <a:schemeClr val="lt1"/>
                          </a:solidFill>
                          <a:latin typeface="+mn-lt"/>
                          <a:ea typeface="+mn-ea"/>
                          <a:cs typeface="+mn-cs"/>
                        </a:rPr>
                        <a:t>高</a:t>
                      </a:r>
                      <a:endParaRPr lang="zh-TW" altLang="en-US" sz="2800" dirty="0"/>
                    </a:p>
                  </a:txBody>
                  <a:tcPr/>
                </a:tc>
                <a:tc>
                  <a:txBody>
                    <a:bodyPr/>
                    <a:lstStyle/>
                    <a:p>
                      <a:pPr algn="ctr"/>
                      <a:r>
                        <a:rPr lang="zh-TW" altLang="en-US" sz="2800" b="0" i="0" u="none" strike="noStrike" kern="1200" baseline="0" dirty="0" smtClean="0">
                          <a:solidFill>
                            <a:schemeClr val="lt1"/>
                          </a:solidFill>
                          <a:latin typeface="+mn-lt"/>
                          <a:ea typeface="+mn-ea"/>
                          <a:cs typeface="+mn-cs"/>
                        </a:rPr>
                        <a:t>中</a:t>
                      </a:r>
                      <a:endParaRPr lang="zh-TW" altLang="en-US" sz="2800" dirty="0"/>
                    </a:p>
                  </a:txBody>
                  <a:tcPr/>
                </a:tc>
                <a:tc>
                  <a:txBody>
                    <a:bodyPr/>
                    <a:lstStyle/>
                    <a:p>
                      <a:pPr algn="ctr"/>
                      <a:r>
                        <a:rPr lang="zh-TW" altLang="en-US" sz="2800" b="0" i="0" u="none" strike="noStrike" kern="1200" baseline="0" dirty="0" smtClean="0">
                          <a:solidFill>
                            <a:schemeClr val="lt1"/>
                          </a:solidFill>
                          <a:latin typeface="+mn-lt"/>
                          <a:ea typeface="+mn-ea"/>
                          <a:cs typeface="+mn-cs"/>
                        </a:rPr>
                        <a:t>普 </a:t>
                      </a:r>
                      <a:endParaRPr lang="zh-TW" altLang="en-US" sz="2800" dirty="0"/>
                    </a:p>
                  </a:txBody>
                  <a:tcPr/>
                </a:tc>
              </a:tr>
              <a:tr h="1655397">
                <a:tc>
                  <a:txBody>
                    <a:bodyPr/>
                    <a:lstStyle/>
                    <a:p>
                      <a:r>
                        <a:rPr lang="zh-TW" altLang="en-US" sz="1800" b="1" i="0" u="none" strike="noStrike" kern="1200" baseline="0" dirty="0" smtClean="0">
                          <a:solidFill>
                            <a:srgbClr val="FF0000"/>
                          </a:solidFill>
                          <a:latin typeface="+mn-lt"/>
                          <a:ea typeface="+mn-ea"/>
                          <a:cs typeface="+mn-cs"/>
                        </a:rPr>
                        <a:t>機密性 	</a:t>
                      </a:r>
                    </a:p>
                    <a:p>
                      <a:endParaRPr lang="zh-TW" altLang="en-US" b="1" dirty="0">
                        <a:solidFill>
                          <a:srgbClr val="FF0000"/>
                        </a:solidFill>
                      </a:endParaRPr>
                    </a:p>
                  </a:txBody>
                  <a:tcPr/>
                </a:tc>
                <a:tc>
                  <a:txBody>
                    <a:bodyPr/>
                    <a:lstStyle/>
                    <a:p>
                      <a:r>
                        <a:rPr lang="zh-TW" altLang="en-US" sz="1800" b="0" i="0" u="none" strike="noStrike" kern="1200" baseline="0" dirty="0" smtClean="0">
                          <a:solidFill>
                            <a:schemeClr val="dk1"/>
                          </a:solidFill>
                          <a:latin typeface="+mn-lt"/>
                          <a:ea typeface="+mn-ea"/>
                          <a:cs typeface="+mn-cs"/>
                        </a:rPr>
                        <a:t>發生資通安全事件致資通系統受影響時，可能造成未經授權之資訊揭露，對機關之營運、資產或信譽等方面將產生</a:t>
                      </a:r>
                      <a:r>
                        <a:rPr lang="zh-TW" altLang="en-US" sz="1800" b="1" i="0" u="none" strike="noStrike" kern="1200" baseline="0" dirty="0" smtClean="0">
                          <a:solidFill>
                            <a:srgbClr val="FF0000"/>
                          </a:solidFill>
                          <a:latin typeface="+mn-lt"/>
                          <a:ea typeface="+mn-ea"/>
                          <a:cs typeface="+mn-cs"/>
                        </a:rPr>
                        <a:t>非常嚴重或災難性之影響。</a:t>
                      </a:r>
                      <a:endParaRPr lang="zh-TW" altLang="en-US" b="1" dirty="0">
                        <a:solidFill>
                          <a:srgbClr val="FF0000"/>
                        </a:solidFill>
                      </a:endParaRPr>
                    </a:p>
                  </a:txBody>
                  <a:tcPr/>
                </a:tc>
                <a:tc>
                  <a:txBody>
                    <a:bodyPr/>
                    <a:lstStyle/>
                    <a:p>
                      <a:r>
                        <a:rPr lang="zh-TW" altLang="en-US" sz="1800" b="0" i="0" u="none" strike="noStrike" kern="1200" baseline="0" dirty="0" smtClean="0">
                          <a:solidFill>
                            <a:schemeClr val="dk1"/>
                          </a:solidFill>
                          <a:latin typeface="+mn-lt"/>
                          <a:ea typeface="+mn-ea"/>
                          <a:cs typeface="+mn-cs"/>
                        </a:rPr>
                        <a:t>發生資通安全事件致資通系統受影響時，可能造成未經授權之資訊揭露，對機關之營運、資產或信譽等方面將產生</a:t>
                      </a:r>
                      <a:r>
                        <a:rPr lang="zh-TW" altLang="en-US" sz="1800" b="1" i="0" u="none" strike="noStrike" kern="1200" baseline="0" dirty="0" smtClean="0">
                          <a:solidFill>
                            <a:srgbClr val="FF0000"/>
                          </a:solidFill>
                          <a:latin typeface="+mn-lt"/>
                          <a:ea typeface="+mn-ea"/>
                          <a:cs typeface="+mn-cs"/>
                        </a:rPr>
                        <a:t>嚴重之影響。 </a:t>
                      </a:r>
                      <a:endParaRPr lang="zh-TW" altLang="en-US" b="1" dirty="0">
                        <a:solidFill>
                          <a:srgbClr val="FF0000"/>
                        </a:solidFill>
                      </a:endParaRPr>
                    </a:p>
                  </a:txBody>
                  <a:tcPr/>
                </a:tc>
                <a:tc>
                  <a:txBody>
                    <a:bodyPr/>
                    <a:lstStyle/>
                    <a:p>
                      <a:r>
                        <a:rPr lang="zh-TW" altLang="en-US" sz="1800" b="0" i="0" u="none" strike="noStrike" kern="1200" baseline="0" dirty="0" smtClean="0">
                          <a:solidFill>
                            <a:schemeClr val="dk1"/>
                          </a:solidFill>
                          <a:latin typeface="+mn-lt"/>
                          <a:ea typeface="+mn-ea"/>
                          <a:cs typeface="+mn-cs"/>
                        </a:rPr>
                        <a:t>發生資通安全事件致資通系統受影響時，可能造成未經授權之資訊揭露，對機關之營運、資產或信譽等方面將產生</a:t>
                      </a:r>
                      <a:r>
                        <a:rPr lang="zh-TW" altLang="en-US" sz="1800" b="1" i="0" u="none" strike="noStrike" kern="1200" baseline="0" dirty="0" smtClean="0">
                          <a:solidFill>
                            <a:srgbClr val="FF0000"/>
                          </a:solidFill>
                          <a:latin typeface="+mn-lt"/>
                          <a:ea typeface="+mn-ea"/>
                          <a:cs typeface="+mn-cs"/>
                        </a:rPr>
                        <a:t>有限之影響</a:t>
                      </a:r>
                      <a:r>
                        <a:rPr lang="zh-TW" altLang="en-US" sz="1800" b="0" i="0" u="none" strike="noStrike" kern="1200" baseline="0" dirty="0" smtClean="0">
                          <a:solidFill>
                            <a:schemeClr val="dk1"/>
                          </a:solidFill>
                          <a:latin typeface="+mn-lt"/>
                          <a:ea typeface="+mn-ea"/>
                          <a:cs typeface="+mn-cs"/>
                        </a:rPr>
                        <a:t>。</a:t>
                      </a:r>
                      <a:endParaRPr lang="zh-TW" altLang="en-US" dirty="0"/>
                    </a:p>
                  </a:txBody>
                  <a:tcPr/>
                </a:tc>
              </a:tr>
              <a:tr h="1811328">
                <a:tc>
                  <a:txBody>
                    <a:bodyPr/>
                    <a:lstStyle/>
                    <a:p>
                      <a:endParaRPr lang="zh-TW" altLang="en-US" sz="1800" b="1" i="0" u="none" strike="noStrike" kern="1200" baseline="0" dirty="0" smtClean="0">
                        <a:solidFill>
                          <a:srgbClr val="FF0000"/>
                        </a:solidFill>
                        <a:latin typeface="+mn-lt"/>
                        <a:ea typeface="+mn-ea"/>
                        <a:cs typeface="+mn-cs"/>
                      </a:endParaRPr>
                    </a:p>
                    <a:p>
                      <a:r>
                        <a:rPr lang="zh-TW" altLang="en-US" sz="1800" b="1" i="0" u="none" strike="noStrike" kern="1200" baseline="0" dirty="0" smtClean="0">
                          <a:solidFill>
                            <a:srgbClr val="FF0000"/>
                          </a:solidFill>
                          <a:latin typeface="+mn-lt"/>
                          <a:ea typeface="+mn-ea"/>
                          <a:cs typeface="+mn-cs"/>
                        </a:rPr>
                        <a:t> 完整性 	</a:t>
                      </a:r>
                    </a:p>
                    <a:p>
                      <a:endParaRPr lang="zh-TW" altLang="en-US" b="1" dirty="0">
                        <a:solidFill>
                          <a:srgbClr val="FF0000"/>
                        </a:solidFill>
                      </a:endParaRPr>
                    </a:p>
                  </a:txBody>
                  <a:tcPr/>
                </a:tc>
                <a:tc>
                  <a:txBody>
                    <a:bodyPr/>
                    <a:lstStyle/>
                    <a:p>
                      <a:r>
                        <a:rPr lang="zh-TW" altLang="en-US" sz="1800" b="0" i="0" u="none" strike="noStrike" kern="1200" baseline="0" dirty="0" smtClean="0">
                          <a:solidFill>
                            <a:schemeClr val="dk1"/>
                          </a:solidFill>
                          <a:latin typeface="+mn-lt"/>
                          <a:ea typeface="+mn-ea"/>
                          <a:cs typeface="+mn-cs"/>
                        </a:rPr>
                        <a:t>發生資通安全事件致資通系統受影響時，可能造成資訊錯誤或遭竄改等情事，對機關之營運、資產或信譽等方面將產生</a:t>
                      </a:r>
                      <a:r>
                        <a:rPr lang="zh-TW" altLang="en-US" sz="1800" b="1" i="0" u="none" strike="noStrike" kern="1200" baseline="0" dirty="0" smtClean="0">
                          <a:solidFill>
                            <a:srgbClr val="FF0000"/>
                          </a:solidFill>
                          <a:latin typeface="+mn-lt"/>
                          <a:ea typeface="+mn-ea"/>
                          <a:cs typeface="+mn-cs"/>
                        </a:rPr>
                        <a:t>非常嚴重或災難性之影響</a:t>
                      </a:r>
                      <a:r>
                        <a:rPr lang="zh-TW" altLang="en-US" sz="1800" b="0" i="0" u="none" strike="noStrike" kern="1200" baseline="0" dirty="0" smtClean="0">
                          <a:solidFill>
                            <a:schemeClr val="dk1"/>
                          </a:solidFill>
                          <a:latin typeface="+mn-lt"/>
                          <a:ea typeface="+mn-ea"/>
                          <a:cs typeface="+mn-cs"/>
                        </a:rPr>
                        <a:t>。</a:t>
                      </a:r>
                      <a:endParaRPr lang="zh-TW" altLang="en-US" dirty="0"/>
                    </a:p>
                  </a:txBody>
                  <a:tcPr/>
                </a:tc>
                <a:tc>
                  <a:txBody>
                    <a:bodyPr/>
                    <a:lstStyle/>
                    <a:p>
                      <a:r>
                        <a:rPr lang="zh-TW" altLang="en-US" sz="1800" b="0" i="0" u="none" strike="noStrike" kern="1200" baseline="0" dirty="0" smtClean="0">
                          <a:solidFill>
                            <a:schemeClr val="dk1"/>
                          </a:solidFill>
                          <a:latin typeface="+mn-lt"/>
                          <a:ea typeface="+mn-ea"/>
                          <a:cs typeface="+mn-cs"/>
                        </a:rPr>
                        <a:t>發生資通安全事件致資通系統受影響時，可能造成資訊錯誤或遭竄改等情事，對機關之營運、資產或信譽等方面將產生</a:t>
                      </a:r>
                      <a:r>
                        <a:rPr lang="zh-TW" altLang="en-US" sz="1800" b="1" i="0" u="none" strike="noStrike" kern="1200" baseline="0" dirty="0" smtClean="0">
                          <a:solidFill>
                            <a:srgbClr val="FF0000"/>
                          </a:solidFill>
                          <a:latin typeface="+mn-lt"/>
                          <a:ea typeface="+mn-ea"/>
                          <a:cs typeface="+mn-cs"/>
                        </a:rPr>
                        <a:t>嚴重之影響</a:t>
                      </a:r>
                      <a:r>
                        <a:rPr lang="zh-TW" altLang="en-US" sz="1800" b="0" i="0" u="none" strike="noStrike" kern="1200" baseline="0" dirty="0" smtClean="0">
                          <a:solidFill>
                            <a:schemeClr val="dk1"/>
                          </a:solidFill>
                          <a:latin typeface="+mn-lt"/>
                          <a:ea typeface="+mn-ea"/>
                          <a:cs typeface="+mn-cs"/>
                        </a:rPr>
                        <a:t>。</a:t>
                      </a:r>
                    </a:p>
                  </a:txBody>
                  <a:tcPr/>
                </a:tc>
                <a:tc>
                  <a:txBody>
                    <a:bodyPr/>
                    <a:lstStyle/>
                    <a:p>
                      <a:r>
                        <a:rPr lang="zh-TW" altLang="en-US" sz="1800" b="0" i="0" u="none" strike="noStrike" kern="1200" baseline="0" dirty="0" smtClean="0">
                          <a:solidFill>
                            <a:schemeClr val="dk1"/>
                          </a:solidFill>
                          <a:latin typeface="+mn-lt"/>
                          <a:ea typeface="+mn-ea"/>
                          <a:cs typeface="+mn-cs"/>
                        </a:rPr>
                        <a:t>發生資通安全事件致資通系統受影響時，可能造成資訊錯誤或遭竄改等情事，對機關之營運、資產或信譽等方面將產生</a:t>
                      </a:r>
                      <a:r>
                        <a:rPr lang="zh-TW" altLang="en-US" sz="1800" b="1" i="0" u="none" strike="noStrike" kern="1200" baseline="0" dirty="0" smtClean="0">
                          <a:solidFill>
                            <a:srgbClr val="FF0000"/>
                          </a:solidFill>
                          <a:latin typeface="+mn-lt"/>
                          <a:ea typeface="+mn-ea"/>
                          <a:cs typeface="+mn-cs"/>
                        </a:rPr>
                        <a:t>有限之影響</a:t>
                      </a:r>
                      <a:r>
                        <a:rPr lang="zh-TW" altLang="en-US" sz="1800" b="0" i="0" u="none" strike="noStrike" kern="1200" baseline="0" dirty="0" smtClean="0">
                          <a:solidFill>
                            <a:schemeClr val="dk1"/>
                          </a:solidFill>
                          <a:latin typeface="+mn-lt"/>
                          <a:ea typeface="+mn-ea"/>
                          <a:cs typeface="+mn-cs"/>
                        </a:rPr>
                        <a:t>。 </a:t>
                      </a:r>
                      <a:endParaRPr lang="zh-TW" altLang="en-US" dirty="0"/>
                    </a:p>
                  </a:txBody>
                  <a:tcPr/>
                </a:tc>
              </a:tr>
            </a:tbl>
          </a:graphicData>
        </a:graphic>
      </p:graphicFrame>
      <p:sp>
        <p:nvSpPr>
          <p:cNvPr id="3" name="標題 2"/>
          <p:cNvSpPr>
            <a:spLocks noGrp="1"/>
          </p:cNvSpPr>
          <p:nvPr>
            <p:ph type="title"/>
          </p:nvPr>
        </p:nvSpPr>
        <p:spPr/>
        <p:txBody>
          <a:bodyPr/>
          <a:lstStyle/>
          <a:p>
            <a:r>
              <a:rPr lang="zh-TW" altLang="en-US" dirty="0"/>
              <a:t>資通系統防護需求分級原則</a:t>
            </a:r>
          </a:p>
        </p:txBody>
      </p:sp>
    </p:spTree>
    <p:extLst>
      <p:ext uri="{BB962C8B-B14F-4D97-AF65-F5344CB8AC3E}">
        <p14:creationId xmlns:p14="http://schemas.microsoft.com/office/powerpoint/2010/main" val="791771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zh-TW" altLang="en-US"/>
          </a:p>
        </p:txBody>
      </p:sp>
      <p:sp>
        <p:nvSpPr>
          <p:cNvPr id="3" name="標題 2"/>
          <p:cNvSpPr>
            <a:spLocks noGrp="1"/>
          </p:cNvSpPr>
          <p:nvPr>
            <p:ph type="title"/>
          </p:nvPr>
        </p:nvSpPr>
        <p:spPr>
          <a:xfrm>
            <a:off x="457200" y="338328"/>
            <a:ext cx="8229600" cy="642400"/>
          </a:xfrm>
        </p:spPr>
        <p:txBody>
          <a:bodyPr>
            <a:normAutofit fontScale="90000"/>
          </a:bodyPr>
          <a:lstStyle/>
          <a:p>
            <a:r>
              <a:rPr lang="zh-TW" altLang="en-US" dirty="0"/>
              <a:t>資通系統防護需求分級原則</a:t>
            </a:r>
          </a:p>
        </p:txBody>
      </p:sp>
      <p:graphicFrame>
        <p:nvGraphicFramePr>
          <p:cNvPr id="4" name="內容版面配置區 3"/>
          <p:cNvGraphicFramePr>
            <a:graphicFrameLocks/>
          </p:cNvGraphicFramePr>
          <p:nvPr>
            <p:extLst>
              <p:ext uri="{D42A27DB-BD31-4B8C-83A1-F6EECF244321}">
                <p14:modId xmlns:p14="http://schemas.microsoft.com/office/powerpoint/2010/main" val="240233898"/>
              </p:ext>
            </p:extLst>
          </p:nvPr>
        </p:nvGraphicFramePr>
        <p:xfrm>
          <a:off x="179511" y="1412776"/>
          <a:ext cx="8784982" cy="5163767"/>
        </p:xfrm>
        <a:graphic>
          <a:graphicData uri="http://schemas.openxmlformats.org/drawingml/2006/table">
            <a:tbl>
              <a:tblPr firstRow="1" bandRow="1">
                <a:tableStyleId>{5C22544A-7EE6-4342-B048-85BDC9FD1C3A}</a:tableStyleId>
              </a:tblPr>
              <a:tblGrid>
                <a:gridCol w="936106"/>
                <a:gridCol w="2736304"/>
                <a:gridCol w="2808312"/>
                <a:gridCol w="2304260"/>
              </a:tblGrid>
              <a:tr h="507673">
                <a:tc>
                  <a:txBody>
                    <a:bodyPr/>
                    <a:lstStyle/>
                    <a:p>
                      <a:pPr algn="ctr"/>
                      <a:endParaRPr lang="zh-TW" altLang="en-US" sz="2800" dirty="0"/>
                    </a:p>
                  </a:txBody>
                  <a:tcPr/>
                </a:tc>
                <a:tc>
                  <a:txBody>
                    <a:bodyPr/>
                    <a:lstStyle/>
                    <a:p>
                      <a:pPr algn="ctr"/>
                      <a:r>
                        <a:rPr lang="zh-TW" altLang="en-US" sz="2800" b="0" i="0" u="none" strike="noStrike" kern="1200" baseline="0" dirty="0" smtClean="0">
                          <a:solidFill>
                            <a:schemeClr val="lt1"/>
                          </a:solidFill>
                          <a:latin typeface="+mn-lt"/>
                          <a:ea typeface="+mn-ea"/>
                          <a:cs typeface="+mn-cs"/>
                        </a:rPr>
                        <a:t>高</a:t>
                      </a:r>
                      <a:endParaRPr lang="zh-TW" altLang="en-US" sz="2800" dirty="0"/>
                    </a:p>
                  </a:txBody>
                  <a:tcPr/>
                </a:tc>
                <a:tc>
                  <a:txBody>
                    <a:bodyPr/>
                    <a:lstStyle/>
                    <a:p>
                      <a:pPr algn="ctr"/>
                      <a:r>
                        <a:rPr lang="zh-TW" altLang="en-US" sz="2800" b="0" i="0" u="none" strike="noStrike" kern="1200" baseline="0" dirty="0" smtClean="0">
                          <a:solidFill>
                            <a:schemeClr val="lt1"/>
                          </a:solidFill>
                          <a:latin typeface="+mn-lt"/>
                          <a:ea typeface="+mn-ea"/>
                          <a:cs typeface="+mn-cs"/>
                        </a:rPr>
                        <a:t>中</a:t>
                      </a:r>
                      <a:endParaRPr lang="zh-TW" altLang="en-US" sz="2800" dirty="0"/>
                    </a:p>
                  </a:txBody>
                  <a:tcPr/>
                </a:tc>
                <a:tc>
                  <a:txBody>
                    <a:bodyPr/>
                    <a:lstStyle/>
                    <a:p>
                      <a:pPr algn="ctr"/>
                      <a:r>
                        <a:rPr lang="zh-TW" altLang="en-US" sz="2800" b="0" i="0" u="none" strike="noStrike" kern="1200" baseline="0" dirty="0" smtClean="0">
                          <a:solidFill>
                            <a:schemeClr val="lt1"/>
                          </a:solidFill>
                          <a:latin typeface="+mn-lt"/>
                          <a:ea typeface="+mn-ea"/>
                          <a:cs typeface="+mn-cs"/>
                        </a:rPr>
                        <a:t>普 </a:t>
                      </a:r>
                      <a:endParaRPr lang="zh-TW" altLang="en-US" sz="2800" dirty="0"/>
                    </a:p>
                  </a:txBody>
                  <a:tcPr/>
                </a:tc>
              </a:tr>
              <a:tr h="1970967">
                <a:tc>
                  <a:txBody>
                    <a:bodyPr/>
                    <a:lstStyle/>
                    <a:p>
                      <a:endParaRPr lang="zh-TW" altLang="en-US" sz="1800" b="1" i="0" u="none" strike="noStrike" kern="1200" baseline="0" dirty="0" smtClean="0">
                        <a:solidFill>
                          <a:srgbClr val="FF0000"/>
                        </a:solidFill>
                        <a:latin typeface="+mn-lt"/>
                        <a:ea typeface="+mn-ea"/>
                        <a:cs typeface="+mn-cs"/>
                      </a:endParaRPr>
                    </a:p>
                    <a:p>
                      <a:r>
                        <a:rPr lang="zh-TW" altLang="en-US" sz="1800" b="1" i="0" u="none" strike="noStrike" kern="1200" baseline="0" dirty="0" smtClean="0">
                          <a:solidFill>
                            <a:srgbClr val="FF0000"/>
                          </a:solidFill>
                          <a:latin typeface="+mn-lt"/>
                          <a:ea typeface="+mn-ea"/>
                          <a:cs typeface="+mn-cs"/>
                        </a:rPr>
                        <a:t> 可用性 	</a:t>
                      </a:r>
                    </a:p>
                    <a:p>
                      <a:endParaRPr lang="zh-TW" altLang="en-US" b="1" dirty="0">
                        <a:solidFill>
                          <a:srgbClr val="FF0000"/>
                        </a:solidFill>
                      </a:endParaRPr>
                    </a:p>
                  </a:txBody>
                  <a:tcPr/>
                </a:tc>
                <a:tc>
                  <a:txBody>
                    <a:bodyPr/>
                    <a:lstStyle/>
                    <a:p>
                      <a:r>
                        <a:rPr lang="zh-TW" altLang="en-US" sz="1800" b="0" i="0" u="none" strike="noStrike" kern="1200" baseline="0" dirty="0" smtClean="0">
                          <a:solidFill>
                            <a:schemeClr val="dk1"/>
                          </a:solidFill>
                          <a:latin typeface="+mn-lt"/>
                          <a:ea typeface="+mn-ea"/>
                          <a:cs typeface="+mn-cs"/>
                        </a:rPr>
                        <a:t>發生資通安全事件致資通系統受影響時，可能造成對資訊、資通系統之存取或使用之中斷，對機關之營運、資產或信譽等方面將產生</a:t>
                      </a:r>
                      <a:r>
                        <a:rPr lang="zh-TW" altLang="en-US" sz="1800" b="1" i="0" u="none" strike="noStrike" kern="1200" baseline="0" dirty="0" smtClean="0">
                          <a:solidFill>
                            <a:srgbClr val="FF0000"/>
                          </a:solidFill>
                          <a:latin typeface="+mn-lt"/>
                          <a:ea typeface="+mn-ea"/>
                          <a:cs typeface="+mn-cs"/>
                        </a:rPr>
                        <a:t>非常嚴重或災難性之影響。</a:t>
                      </a:r>
                      <a:endParaRPr lang="zh-TW" altLang="en-US" b="1" dirty="0">
                        <a:solidFill>
                          <a:srgbClr val="FF0000"/>
                        </a:solidFill>
                      </a:endParaRPr>
                    </a:p>
                  </a:txBody>
                  <a:tcPr/>
                </a:tc>
                <a:tc>
                  <a:txBody>
                    <a:bodyPr/>
                    <a:lstStyle/>
                    <a:p>
                      <a:r>
                        <a:rPr lang="zh-TW" altLang="en-US" sz="1800" b="0" i="0" u="none" strike="noStrike" kern="1200" baseline="0" dirty="0" smtClean="0">
                          <a:solidFill>
                            <a:schemeClr val="dk1"/>
                          </a:solidFill>
                          <a:latin typeface="+mn-lt"/>
                          <a:ea typeface="+mn-ea"/>
                          <a:cs typeface="+mn-cs"/>
                        </a:rPr>
                        <a:t>發生資通安全事件致資通系統受影響時，可能造成對資訊、資通系統之存取或使用之中斷，對機關之營運、資產或信譽等方面將</a:t>
                      </a:r>
                      <a:r>
                        <a:rPr lang="zh-TW" altLang="en-US" sz="1800" b="1" i="0" u="none" strike="noStrike" kern="1200" baseline="0" dirty="0" smtClean="0">
                          <a:solidFill>
                            <a:srgbClr val="FF0000"/>
                          </a:solidFill>
                          <a:latin typeface="+mn-lt"/>
                          <a:ea typeface="+mn-ea"/>
                          <a:cs typeface="+mn-cs"/>
                        </a:rPr>
                        <a:t>產生嚴重之影響</a:t>
                      </a:r>
                      <a:r>
                        <a:rPr lang="zh-TW" altLang="en-US" sz="1800" b="0" i="0" u="none" strike="noStrike" kern="1200" baseline="0" dirty="0" smtClean="0">
                          <a:solidFill>
                            <a:schemeClr val="dk1"/>
                          </a:solidFill>
                          <a:latin typeface="+mn-lt"/>
                          <a:ea typeface="+mn-ea"/>
                          <a:cs typeface="+mn-cs"/>
                        </a:rPr>
                        <a:t>。</a:t>
                      </a:r>
                      <a:endParaRPr lang="zh-TW" altLang="en-US" dirty="0"/>
                    </a:p>
                  </a:txBody>
                  <a:tcPr/>
                </a:tc>
                <a:tc>
                  <a:txBody>
                    <a:bodyPr/>
                    <a:lstStyle/>
                    <a:p>
                      <a:r>
                        <a:rPr lang="zh-TW" altLang="en-US" sz="1800" b="0" i="0" u="none" strike="noStrike" kern="1200" baseline="0" dirty="0" smtClean="0">
                          <a:solidFill>
                            <a:schemeClr val="dk1"/>
                          </a:solidFill>
                          <a:latin typeface="+mn-lt"/>
                          <a:ea typeface="+mn-ea"/>
                          <a:cs typeface="+mn-cs"/>
                        </a:rPr>
                        <a:t>發生資通安全事件致資通系統受影響時，可能造成對資訊、資通系統之存取或使用之中斷，對機關之營運、資產或信譽等方面將產生</a:t>
                      </a:r>
                      <a:r>
                        <a:rPr lang="zh-TW" altLang="en-US" sz="1800" b="1" i="0" u="none" strike="noStrike" kern="1200" baseline="0" dirty="0" smtClean="0">
                          <a:solidFill>
                            <a:srgbClr val="FF0000"/>
                          </a:solidFill>
                          <a:latin typeface="+mn-lt"/>
                          <a:ea typeface="+mn-ea"/>
                          <a:cs typeface="+mn-cs"/>
                        </a:rPr>
                        <a:t>有限之影響</a:t>
                      </a:r>
                      <a:r>
                        <a:rPr lang="zh-TW" altLang="en-US" sz="1800" b="0" i="0" u="none" strike="noStrike" kern="1200" baseline="0" dirty="0" smtClean="0">
                          <a:solidFill>
                            <a:schemeClr val="dk1"/>
                          </a:solidFill>
                          <a:latin typeface="+mn-lt"/>
                          <a:ea typeface="+mn-ea"/>
                          <a:cs typeface="+mn-cs"/>
                        </a:rPr>
                        <a:t>。</a:t>
                      </a:r>
                      <a:endParaRPr lang="zh-TW" altLang="en-US" dirty="0"/>
                    </a:p>
                  </a:txBody>
                  <a:tcPr/>
                </a:tc>
              </a:tr>
              <a:tr h="2633927">
                <a:tc>
                  <a:txBody>
                    <a:bodyPr/>
                    <a:lstStyle/>
                    <a:p>
                      <a:endParaRPr lang="zh-TW" altLang="en-US" sz="1800" b="1" i="0" u="none" strike="noStrike" kern="1200" baseline="0" dirty="0" smtClean="0">
                        <a:solidFill>
                          <a:srgbClr val="FF0000"/>
                        </a:solidFill>
                        <a:latin typeface="+mn-lt"/>
                        <a:ea typeface="+mn-ea"/>
                        <a:cs typeface="+mn-cs"/>
                      </a:endParaRPr>
                    </a:p>
                    <a:p>
                      <a:r>
                        <a:rPr lang="zh-TW" altLang="en-US" sz="1800" b="1" i="0" u="none" strike="noStrike" kern="1200" baseline="0" dirty="0" smtClean="0">
                          <a:solidFill>
                            <a:srgbClr val="FF0000"/>
                          </a:solidFill>
                          <a:latin typeface="+mn-lt"/>
                          <a:ea typeface="+mn-ea"/>
                          <a:cs typeface="+mn-cs"/>
                        </a:rPr>
                        <a:t> 法律遵循性 	</a:t>
                      </a:r>
                    </a:p>
                    <a:p>
                      <a:endParaRPr lang="zh-TW" altLang="en-US" b="1" dirty="0">
                        <a:solidFill>
                          <a:srgbClr val="FF0000"/>
                        </a:solidFill>
                      </a:endParaRPr>
                    </a:p>
                  </a:txBody>
                  <a:tcPr/>
                </a:tc>
                <a:tc>
                  <a:txBody>
                    <a:bodyPr/>
                    <a:lstStyle/>
                    <a:p>
                      <a:r>
                        <a:rPr lang="zh-TW" altLang="en-US" sz="1800" b="0" i="0" u="none" strike="noStrike" kern="1200" baseline="0" dirty="0" smtClean="0">
                          <a:solidFill>
                            <a:schemeClr val="dk1"/>
                          </a:solidFill>
                          <a:latin typeface="+mn-lt"/>
                          <a:ea typeface="+mn-ea"/>
                          <a:cs typeface="+mn-cs"/>
                        </a:rPr>
                        <a:t>如未確實遵循資通系統設置或運作涉及之資通安全相關法令，可能使資通系統受影響而導致資通安全事件，或影響他人合法權益或機關執行業務之公正性及正當性，並</a:t>
                      </a:r>
                      <a:r>
                        <a:rPr lang="zh-TW" altLang="en-US" sz="1800" b="1" i="0" u="none" strike="noStrike" kern="1200" baseline="0" dirty="0" smtClean="0">
                          <a:solidFill>
                            <a:srgbClr val="FF0000"/>
                          </a:solidFill>
                          <a:latin typeface="+mn-lt"/>
                          <a:ea typeface="+mn-ea"/>
                          <a:cs typeface="+mn-cs"/>
                        </a:rPr>
                        <a:t>使機關所屬人員負刑事責任</a:t>
                      </a:r>
                      <a:r>
                        <a:rPr lang="zh-TW" altLang="en-US" sz="1800" b="0" i="0" u="none" strike="noStrike" kern="1200" baseline="0" dirty="0" smtClean="0">
                          <a:solidFill>
                            <a:schemeClr val="dk1"/>
                          </a:solidFill>
                          <a:latin typeface="+mn-lt"/>
                          <a:ea typeface="+mn-ea"/>
                          <a:cs typeface="+mn-cs"/>
                        </a:rPr>
                        <a:t>。</a:t>
                      </a:r>
                      <a:endParaRPr lang="zh-TW" altLang="en-US" dirty="0"/>
                    </a:p>
                  </a:txBody>
                  <a:tcPr/>
                </a:tc>
                <a:tc>
                  <a:txBody>
                    <a:bodyPr/>
                    <a:lstStyle/>
                    <a:p>
                      <a:r>
                        <a:rPr lang="zh-TW" altLang="en-US" sz="1800" b="0" i="0" u="none" strike="noStrike" kern="1200" baseline="0" dirty="0" smtClean="0">
                          <a:solidFill>
                            <a:schemeClr val="dk1"/>
                          </a:solidFill>
                          <a:latin typeface="+mn-lt"/>
                          <a:ea typeface="+mn-ea"/>
                          <a:cs typeface="+mn-cs"/>
                        </a:rPr>
                        <a:t>如未確實遵循資通系統設置或運作涉及之資通安全相關法令，可能使資通系統受影響而導致資通安全事件，或影響他人合法權益或機關執行業務之公正性及正當性，並</a:t>
                      </a:r>
                      <a:r>
                        <a:rPr lang="zh-TW" altLang="en-US" sz="1800" b="1" i="0" u="none" strike="noStrike" kern="1200" baseline="0" dirty="0" smtClean="0">
                          <a:solidFill>
                            <a:srgbClr val="FF0000"/>
                          </a:solidFill>
                          <a:latin typeface="+mn-lt"/>
                          <a:ea typeface="+mn-ea"/>
                          <a:cs typeface="+mn-cs"/>
                        </a:rPr>
                        <a:t>使機關或其所屬人員受行政罰、懲戒或懲處</a:t>
                      </a:r>
                      <a:r>
                        <a:rPr lang="zh-TW" altLang="en-US" sz="1800" b="0" i="0" u="none" strike="noStrike" kern="1200" baseline="0" dirty="0" smtClean="0">
                          <a:solidFill>
                            <a:schemeClr val="dk1"/>
                          </a:solidFill>
                          <a:latin typeface="+mn-lt"/>
                          <a:ea typeface="+mn-ea"/>
                          <a:cs typeface="+mn-cs"/>
                        </a:rPr>
                        <a:t>。</a:t>
                      </a:r>
                    </a:p>
                  </a:txBody>
                  <a:tcPr/>
                </a:tc>
                <a:tc>
                  <a:txBody>
                    <a:bodyPr/>
                    <a:lstStyle/>
                    <a:p>
                      <a:r>
                        <a:rPr lang="zh-TW" altLang="en-US" sz="1800" b="0" i="0" u="none" strike="noStrike" kern="1200" baseline="0" dirty="0" smtClean="0">
                          <a:solidFill>
                            <a:schemeClr val="dk1"/>
                          </a:solidFill>
                          <a:latin typeface="+mn-lt"/>
                          <a:ea typeface="+mn-ea"/>
                          <a:cs typeface="+mn-cs"/>
                        </a:rPr>
                        <a:t>其他資通系統設置或運作於法令有相關規範之情形。</a:t>
                      </a:r>
                    </a:p>
                  </a:txBody>
                  <a:tcPr/>
                </a:tc>
              </a:tr>
            </a:tbl>
          </a:graphicData>
        </a:graphic>
      </p:graphicFrame>
    </p:spTree>
    <p:extLst>
      <p:ext uri="{BB962C8B-B14F-4D97-AF65-F5344CB8AC3E}">
        <p14:creationId xmlns:p14="http://schemas.microsoft.com/office/powerpoint/2010/main" val="791771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en-US" sz="3200" dirty="0" smtClean="0"/>
              <a:t>帳號管理</a:t>
            </a:r>
            <a:r>
              <a:rPr lang="en-US" altLang="zh-TW" sz="3200" dirty="0" smtClean="0"/>
              <a:t>(8</a:t>
            </a:r>
            <a:r>
              <a:rPr lang="zh-TW" altLang="en-US" sz="3200" dirty="0" smtClean="0"/>
              <a:t>個控制項</a:t>
            </a:r>
            <a:r>
              <a:rPr lang="en-US" altLang="zh-TW" sz="3200" dirty="0" smtClean="0"/>
              <a:t>)</a:t>
            </a:r>
          </a:p>
          <a:p>
            <a:r>
              <a:rPr lang="zh-TW" altLang="en-US" sz="3200" dirty="0" smtClean="0"/>
              <a:t>最小權限</a:t>
            </a:r>
            <a:r>
              <a:rPr lang="en-US" altLang="zh-TW" sz="3200" dirty="0" smtClean="0"/>
              <a:t>(1</a:t>
            </a:r>
            <a:r>
              <a:rPr lang="zh-TW" altLang="en-US" sz="3200" dirty="0" smtClean="0"/>
              <a:t>個</a:t>
            </a:r>
            <a:r>
              <a:rPr lang="zh-TW" altLang="en-US" sz="3200" dirty="0"/>
              <a:t>控制項</a:t>
            </a:r>
            <a:r>
              <a:rPr lang="en-US" altLang="zh-TW" sz="3200" dirty="0"/>
              <a:t>)</a:t>
            </a:r>
          </a:p>
          <a:p>
            <a:r>
              <a:rPr lang="zh-TW" altLang="en-US" sz="3200" dirty="0" smtClean="0"/>
              <a:t>遠端存取</a:t>
            </a:r>
            <a:r>
              <a:rPr lang="en-US" altLang="zh-TW" sz="3200" dirty="0" smtClean="0"/>
              <a:t>(5</a:t>
            </a:r>
            <a:r>
              <a:rPr lang="zh-TW" altLang="en-US" sz="3200" dirty="0" smtClean="0"/>
              <a:t>個</a:t>
            </a:r>
            <a:r>
              <a:rPr lang="zh-TW" altLang="en-US" sz="3200" dirty="0"/>
              <a:t>控制項</a:t>
            </a:r>
            <a:r>
              <a:rPr lang="en-US" altLang="zh-TW" sz="3200" dirty="0" smtClean="0"/>
              <a:t>)</a:t>
            </a:r>
            <a:endParaRPr lang="zh-TW" altLang="en-US" sz="3200" dirty="0"/>
          </a:p>
        </p:txBody>
      </p:sp>
      <p:sp>
        <p:nvSpPr>
          <p:cNvPr id="3" name="標題 2"/>
          <p:cNvSpPr>
            <a:spLocks noGrp="1"/>
          </p:cNvSpPr>
          <p:nvPr>
            <p:ph type="title"/>
          </p:nvPr>
        </p:nvSpPr>
        <p:spPr/>
        <p:txBody>
          <a:bodyPr>
            <a:normAutofit/>
          </a:bodyPr>
          <a:lstStyle/>
          <a:p>
            <a:pPr lvl="1" algn="ctr" rtl="0">
              <a:spcBef>
                <a:spcPct val="0"/>
              </a:spcBef>
            </a:pPr>
            <a:r>
              <a:rPr lang="zh-TW" altLang="en-US" sz="4400" dirty="0">
                <a:latin typeface="+mj-ea"/>
                <a:ea typeface="+mj-ea"/>
              </a:rPr>
              <a:t>存取</a:t>
            </a:r>
            <a:r>
              <a:rPr lang="zh-TW" altLang="en-US" sz="4400" dirty="0" smtClean="0">
                <a:latin typeface="+mj-ea"/>
                <a:ea typeface="+mj-ea"/>
              </a:rPr>
              <a:t>控制</a:t>
            </a:r>
            <a:endParaRPr lang="zh-TW" altLang="en-US" sz="4400" dirty="0">
              <a:latin typeface="+mj-ea"/>
              <a:ea typeface="+mj-ea"/>
            </a:endParaRPr>
          </a:p>
        </p:txBody>
      </p:sp>
    </p:spTree>
    <p:extLst>
      <p:ext uri="{BB962C8B-B14F-4D97-AF65-F5344CB8AC3E}">
        <p14:creationId xmlns:p14="http://schemas.microsoft.com/office/powerpoint/2010/main" val="1491867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normAutofit/>
          </a:bodyPr>
          <a:lstStyle/>
          <a:p>
            <a:r>
              <a:rPr lang="zh-TW" altLang="en-US" dirty="0">
                <a:latin typeface="+mj-ea"/>
              </a:rPr>
              <a:t>存取</a:t>
            </a:r>
            <a:r>
              <a:rPr lang="zh-TW" altLang="en-US" dirty="0" smtClean="0">
                <a:latin typeface="+mj-ea"/>
              </a:rPr>
              <a:t>控制</a:t>
            </a:r>
            <a:r>
              <a:rPr lang="en-US" altLang="zh-TW" dirty="0" smtClean="0">
                <a:latin typeface="+mj-ea"/>
              </a:rPr>
              <a:t>-</a:t>
            </a:r>
            <a:r>
              <a:rPr lang="zh-TW" altLang="en-US" dirty="0"/>
              <a:t>帳號</a:t>
            </a:r>
            <a:r>
              <a:rPr lang="zh-TW" altLang="en-US" dirty="0" smtClean="0"/>
              <a:t>管理</a:t>
            </a:r>
            <a:r>
              <a:rPr lang="en-US" altLang="zh-TW" dirty="0" smtClean="0"/>
              <a:t>(1)</a:t>
            </a:r>
            <a:endParaRPr lang="zh-TW" altLang="en-US"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4229384556"/>
              </p:ext>
            </p:extLst>
          </p:nvPr>
        </p:nvGraphicFramePr>
        <p:xfrm>
          <a:off x="539552" y="1844824"/>
          <a:ext cx="8134432" cy="4864301"/>
        </p:xfrm>
        <a:graphic>
          <a:graphicData uri="http://schemas.openxmlformats.org/drawingml/2006/table">
            <a:tbl>
              <a:tblPr firstRow="1" firstCol="1" bandRow="1">
                <a:tableStyleId>{5C22544A-7EE6-4342-B048-85BDC9FD1C3A}</a:tableStyleId>
              </a:tblPr>
              <a:tblGrid>
                <a:gridCol w="1453880"/>
                <a:gridCol w="6680552"/>
              </a:tblGrid>
              <a:tr h="10039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j-ea"/>
                          <a:ea typeface="+mj-ea"/>
                          <a:cs typeface="+mn-cs"/>
                        </a:rPr>
                        <a:t>控制措施</a:t>
                      </a:r>
                      <a:endParaRPr lang="zh-TW" altLang="en-US" sz="2000" dirty="0">
                        <a:latin typeface="+mj-ea"/>
                        <a:ea typeface="+mj-ea"/>
                      </a:endParaRPr>
                    </a:p>
                  </a:txBody>
                  <a:tcPr marL="100395" marR="100395" marT="50197" marB="50197"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lt1"/>
                          </a:solidFill>
                          <a:latin typeface="+mj-ea"/>
                          <a:ea typeface="+mj-ea"/>
                          <a:cs typeface="+mn-cs"/>
                        </a:rPr>
                        <a:t>建立帳號管理機制，包含帳號之</a:t>
                      </a:r>
                      <a:r>
                        <a:rPr lang="zh-TW" altLang="en-US" sz="2000" b="1" i="0" u="none" strike="noStrike" kern="1200" baseline="0" dirty="0" smtClean="0">
                          <a:solidFill>
                            <a:srgbClr val="FF0000"/>
                          </a:solidFill>
                          <a:latin typeface="+mj-ea"/>
                          <a:ea typeface="+mj-ea"/>
                          <a:cs typeface="+mn-cs"/>
                        </a:rPr>
                        <a:t>申請、建立、修改、啟用、停用及刪除</a:t>
                      </a:r>
                      <a:r>
                        <a:rPr lang="zh-TW" altLang="en-US" sz="2000" b="0" i="0" u="none" strike="noStrike" kern="1200" baseline="0" dirty="0" smtClean="0">
                          <a:solidFill>
                            <a:schemeClr val="lt1"/>
                          </a:solidFill>
                          <a:latin typeface="+mj-ea"/>
                          <a:ea typeface="+mj-ea"/>
                          <a:cs typeface="+mn-cs"/>
                        </a:rPr>
                        <a:t>之程序 </a:t>
                      </a:r>
                      <a:endParaRPr lang="zh-TW" altLang="en-US" sz="2000" dirty="0">
                        <a:latin typeface="+mj-ea"/>
                        <a:ea typeface="+mj-ea"/>
                      </a:endParaRPr>
                    </a:p>
                  </a:txBody>
                  <a:tcPr marL="100395" marR="100395" marT="50197" marB="50197" anchor="ctr"/>
                </a:tc>
              </a:tr>
              <a:tr h="4071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j-ea"/>
                          <a:ea typeface="+mj-ea"/>
                          <a:cs typeface="+mn-cs"/>
                        </a:rPr>
                        <a:t>適用等級</a:t>
                      </a:r>
                      <a:endParaRPr lang="zh-TW" altLang="en-US" sz="2000" dirty="0">
                        <a:latin typeface="+mj-ea"/>
                        <a:ea typeface="+mj-ea"/>
                      </a:endParaRPr>
                    </a:p>
                  </a:txBody>
                  <a:tcPr marL="100395" marR="100395" marT="50197" marB="50197" anchor="ctr"/>
                </a:tc>
                <a:tc>
                  <a:txBody>
                    <a:bodyPr/>
                    <a:lstStyle/>
                    <a:p>
                      <a:r>
                        <a:rPr lang="zh-TW" altLang="en-US" sz="2000" b="0" i="0" u="none" strike="noStrike" kern="1200" baseline="0" dirty="0" smtClean="0">
                          <a:solidFill>
                            <a:schemeClr val="dk1"/>
                          </a:solidFill>
                          <a:latin typeface="+mj-ea"/>
                          <a:ea typeface="+mj-ea"/>
                          <a:cs typeface="+mn-cs"/>
                        </a:rPr>
                        <a:t>普、中、高 	</a:t>
                      </a:r>
                    </a:p>
                  </a:txBody>
                  <a:tcPr marL="100395" marR="100395" marT="50197" marB="50197" anchor="ctr"/>
                </a:tc>
              </a:tr>
              <a:tr h="34134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2000" b="0" i="0" u="none" strike="noStrike" kern="1200" baseline="0" dirty="0" smtClean="0">
                          <a:solidFill>
                            <a:schemeClr val="dk1"/>
                          </a:solidFill>
                          <a:latin typeface="+mj-ea"/>
                          <a:ea typeface="+mj-ea"/>
                          <a:cs typeface="+mn-cs"/>
                        </a:rPr>
                        <a:t>內容說明</a:t>
                      </a:r>
                      <a:endParaRPr lang="zh-TW" altLang="en-US" sz="2000" dirty="0">
                        <a:latin typeface="+mj-ea"/>
                        <a:ea typeface="+mj-ea"/>
                      </a:endParaRPr>
                    </a:p>
                  </a:txBody>
                  <a:tcPr marL="100395" marR="100395" marT="50197" marB="50197" anchor="ctr"/>
                </a:tc>
                <a:tc>
                  <a:txBody>
                    <a:bodyPr/>
                    <a:lstStyle/>
                    <a:p>
                      <a:pPr marL="285750" indent="-285750">
                        <a:buFont typeface="Arial" panose="020B0604020202020204" pitchFamily="34" charset="0"/>
                        <a:buChar char="•"/>
                      </a:pPr>
                      <a:r>
                        <a:rPr lang="zh-TW" altLang="en-US" sz="2000" b="0" i="0" u="none" strike="noStrike" kern="1200" baseline="0" dirty="0" smtClean="0">
                          <a:solidFill>
                            <a:schemeClr val="dk1"/>
                          </a:solidFill>
                          <a:latin typeface="+mj-ea"/>
                          <a:ea typeface="+mj-ea"/>
                          <a:cs typeface="+mn-cs"/>
                        </a:rPr>
                        <a:t>須建立資通系統</a:t>
                      </a:r>
                      <a:r>
                        <a:rPr lang="zh-TW" altLang="en-US" sz="2000" b="1" i="0" u="none" strike="noStrike" kern="1200" baseline="0" dirty="0" smtClean="0">
                          <a:solidFill>
                            <a:srgbClr val="FF0000"/>
                          </a:solidFill>
                          <a:latin typeface="+mj-ea"/>
                          <a:ea typeface="+mj-ea"/>
                          <a:cs typeface="+mn-cs"/>
                        </a:rPr>
                        <a:t>帳號管理機制</a:t>
                      </a:r>
                      <a:r>
                        <a:rPr lang="zh-TW" altLang="en-US" sz="2000" b="0" i="0" u="none" strike="noStrike" kern="1200" baseline="0" dirty="0" smtClean="0">
                          <a:solidFill>
                            <a:schemeClr val="dk1"/>
                          </a:solidFill>
                          <a:latin typeface="+mj-ea"/>
                          <a:ea typeface="+mj-ea"/>
                          <a:cs typeface="+mn-cs"/>
                        </a:rPr>
                        <a:t>，以適切管理資通系統使用者帳號、後臺主機作業系統帳號及資料庫管理者帳號等。</a:t>
                      </a:r>
                      <a:endParaRPr lang="en-US" altLang="zh-TW" sz="2000" b="0" i="0" u="none" strike="noStrike" kern="1200" baseline="0" dirty="0" smtClean="0">
                        <a:solidFill>
                          <a:schemeClr val="dk1"/>
                        </a:solidFill>
                        <a:latin typeface="+mj-ea"/>
                        <a:ea typeface="+mj-ea"/>
                        <a:cs typeface="+mn-cs"/>
                      </a:endParaRPr>
                    </a:p>
                    <a:p>
                      <a:pPr marL="285750" indent="-285750">
                        <a:buFont typeface="Arial" panose="020B0604020202020204" pitchFamily="34" charset="0"/>
                        <a:buChar char="•"/>
                      </a:pPr>
                      <a:endParaRPr lang="en-US" altLang="zh-TW" sz="2000" b="0" i="0" u="none" strike="noStrike" kern="1200" baseline="0" dirty="0" smtClean="0">
                        <a:solidFill>
                          <a:schemeClr val="dk1"/>
                        </a:solidFill>
                        <a:latin typeface="+mj-ea"/>
                        <a:ea typeface="+mj-ea"/>
                        <a:cs typeface="+mn-cs"/>
                      </a:endParaRPr>
                    </a:p>
                    <a:p>
                      <a:pPr marL="285750" indent="-285750">
                        <a:buFont typeface="Arial" panose="020B0604020202020204" pitchFamily="34" charset="0"/>
                        <a:buChar char="•"/>
                      </a:pPr>
                      <a:r>
                        <a:rPr lang="zh-TW" altLang="en-US" sz="2000" b="0" i="0" u="none" strike="noStrike" kern="1200" baseline="0" dirty="0" smtClean="0">
                          <a:solidFill>
                            <a:schemeClr val="dk1"/>
                          </a:solidFill>
                          <a:latin typeface="+mj-ea"/>
                          <a:ea typeface="+mj-ea"/>
                          <a:cs typeface="+mn-cs"/>
                        </a:rPr>
                        <a:t>內部使用者使用資通系統應符合機關訂定之帳號管理程序，包含帳號之申請、建立、修改、啟用、停用及刪除等作業規範並落實執行。除因緊急需求外，原則上所有帳號異動</a:t>
                      </a:r>
                      <a:r>
                        <a:rPr lang="zh-TW" altLang="en-US" sz="2000" b="1" i="0" u="none" strike="noStrike" kern="1200" baseline="0" dirty="0" smtClean="0">
                          <a:solidFill>
                            <a:srgbClr val="FF0000"/>
                          </a:solidFill>
                          <a:latin typeface="+mj-ea"/>
                          <a:ea typeface="+mj-ea"/>
                          <a:cs typeface="+mn-cs"/>
                        </a:rPr>
                        <a:t>不可由系統管理者任意調整異動</a:t>
                      </a:r>
                      <a:r>
                        <a:rPr lang="zh-TW" altLang="en-US" sz="2000" b="0" i="0" u="none" strike="noStrike" kern="1200" baseline="0" dirty="0" smtClean="0">
                          <a:solidFill>
                            <a:schemeClr val="dk1"/>
                          </a:solidFill>
                          <a:latin typeface="+mj-ea"/>
                          <a:ea typeface="+mj-ea"/>
                          <a:cs typeface="+mn-cs"/>
                        </a:rPr>
                        <a:t>，宜由相關權責人員</a:t>
                      </a:r>
                      <a:r>
                        <a:rPr lang="zh-TW" altLang="en-US" sz="2000" b="1" i="0" u="none" strike="noStrike" kern="1200" baseline="0" dirty="0" smtClean="0">
                          <a:solidFill>
                            <a:srgbClr val="FF0000"/>
                          </a:solidFill>
                          <a:latin typeface="+mj-ea"/>
                          <a:ea typeface="+mj-ea"/>
                          <a:cs typeface="+mn-cs"/>
                        </a:rPr>
                        <a:t>提出異動申請</a:t>
                      </a:r>
                      <a:r>
                        <a:rPr lang="zh-TW" altLang="en-US" sz="2000" b="0" i="0" u="none" strike="noStrike" kern="1200" baseline="0" dirty="0" smtClean="0">
                          <a:solidFill>
                            <a:schemeClr val="dk1"/>
                          </a:solidFill>
                          <a:latin typeface="+mj-ea"/>
                          <a:ea typeface="+mj-ea"/>
                          <a:cs typeface="+mn-cs"/>
                        </a:rPr>
                        <a:t>，並通過審核程序後始可進行異動作業。而帳號異動流程，一般可透過紙本或電子化系統完成，填寫相關表單</a:t>
                      </a:r>
                      <a:r>
                        <a:rPr lang="en-US" altLang="zh-TW" sz="2000" b="0" i="0" u="none" strike="noStrike" kern="1200" baseline="0" dirty="0" smtClean="0">
                          <a:solidFill>
                            <a:schemeClr val="dk1"/>
                          </a:solidFill>
                          <a:latin typeface="+mj-ea"/>
                          <a:ea typeface="+mj-ea"/>
                          <a:cs typeface="+mn-cs"/>
                        </a:rPr>
                        <a:t>(</a:t>
                      </a:r>
                      <a:r>
                        <a:rPr lang="zh-TW" altLang="en-US" sz="2000" b="0" i="0" u="none" strike="noStrike" kern="1200" baseline="0" dirty="0" smtClean="0">
                          <a:solidFill>
                            <a:schemeClr val="dk1"/>
                          </a:solidFill>
                          <a:latin typeface="+mj-ea"/>
                          <a:ea typeface="+mj-ea"/>
                          <a:cs typeface="+mn-cs"/>
                        </a:rPr>
                        <a:t>如系統帳號</a:t>
                      </a:r>
                      <a:r>
                        <a:rPr lang="en-US" altLang="zh-TW" sz="2000" b="0" i="0" u="none" strike="noStrike" kern="1200" baseline="0" dirty="0" smtClean="0">
                          <a:solidFill>
                            <a:schemeClr val="dk1"/>
                          </a:solidFill>
                          <a:latin typeface="+mj-ea"/>
                          <a:ea typeface="+mj-ea"/>
                          <a:cs typeface="+mn-cs"/>
                        </a:rPr>
                        <a:t>/</a:t>
                      </a:r>
                      <a:r>
                        <a:rPr lang="zh-TW" altLang="en-US" sz="2000" b="0" i="0" u="none" strike="noStrike" kern="1200" baseline="0" dirty="0" smtClean="0">
                          <a:solidFill>
                            <a:schemeClr val="dk1"/>
                          </a:solidFill>
                          <a:latin typeface="+mj-ea"/>
                          <a:ea typeface="+mj-ea"/>
                          <a:cs typeface="+mn-cs"/>
                        </a:rPr>
                        <a:t>權限異動申請單等</a:t>
                      </a:r>
                      <a:r>
                        <a:rPr lang="en-US" altLang="zh-TW" sz="2000" b="0" i="0" u="none" strike="noStrike" kern="1200" baseline="0" dirty="0" smtClean="0">
                          <a:solidFill>
                            <a:schemeClr val="dk1"/>
                          </a:solidFill>
                          <a:latin typeface="+mj-ea"/>
                          <a:ea typeface="+mj-ea"/>
                          <a:cs typeface="+mn-cs"/>
                        </a:rPr>
                        <a:t>)</a:t>
                      </a:r>
                      <a:r>
                        <a:rPr lang="zh-TW" altLang="en-US" sz="2000" b="0" i="0" u="none" strike="noStrike" kern="1200" baseline="0" dirty="0" smtClean="0">
                          <a:solidFill>
                            <a:schemeClr val="dk1"/>
                          </a:solidFill>
                          <a:latin typeface="+mj-ea"/>
                          <a:ea typeface="+mj-ea"/>
                          <a:cs typeface="+mn-cs"/>
                        </a:rPr>
                        <a:t>。</a:t>
                      </a:r>
                    </a:p>
                  </a:txBody>
                  <a:tcPr marL="100395" marR="100395" marT="50197" marB="50197" anchor="ctr"/>
                </a:tc>
              </a:tr>
            </a:tbl>
          </a:graphicData>
        </a:graphic>
      </p:graphicFrame>
    </p:spTree>
    <p:extLst>
      <p:ext uri="{BB962C8B-B14F-4D97-AF65-F5344CB8AC3E}">
        <p14:creationId xmlns:p14="http://schemas.microsoft.com/office/powerpoint/2010/main" val="7917710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23217</TotalTime>
  <Words>5307</Words>
  <Application>Microsoft Office PowerPoint</Application>
  <PresentationFormat>如螢幕大小 (4:3)</PresentationFormat>
  <Paragraphs>294</Paragraphs>
  <Slides>41</Slides>
  <Notes>0</Notes>
  <HiddenSlides>0</HiddenSlides>
  <MMClips>0</MMClips>
  <ScaleCrop>false</ScaleCrop>
  <HeadingPairs>
    <vt:vector size="4" baseType="variant">
      <vt:variant>
        <vt:lpstr>佈景主題</vt:lpstr>
      </vt:variant>
      <vt:variant>
        <vt:i4>1</vt:i4>
      </vt:variant>
      <vt:variant>
        <vt:lpstr>投影片標題</vt:lpstr>
      </vt:variant>
      <vt:variant>
        <vt:i4>41</vt:i4>
      </vt:variant>
    </vt:vector>
  </HeadingPairs>
  <TitlesOfParts>
    <vt:vector size="42" baseType="lpstr">
      <vt:lpstr>波形</vt:lpstr>
      <vt:lpstr>B7單元-資通系統防護基準之實務(一) </vt:lpstr>
      <vt:lpstr>課前測驗</vt:lpstr>
      <vt:lpstr>大綱</vt:lpstr>
      <vt:lpstr>資通系統防護基準驗證實務(V1.1)_1110928</vt:lpstr>
      <vt:lpstr>資通系統防護需求分級原則</vt:lpstr>
      <vt:lpstr>資通系統防護需求分級原則</vt:lpstr>
      <vt:lpstr>資通系統防護需求分級原則</vt:lpstr>
      <vt:lpstr>存取控制</vt:lpstr>
      <vt:lpstr>存取控制-帳號管理(1)</vt:lpstr>
      <vt:lpstr>存取控制-帳號管理(2)</vt:lpstr>
      <vt:lpstr>存取控制-帳號管理(3)</vt:lpstr>
      <vt:lpstr>存取控制-帳號管理(4)</vt:lpstr>
      <vt:lpstr>存取控制-帳號管理(5)</vt:lpstr>
      <vt:lpstr>存取控制-帳號管理(6)</vt:lpstr>
      <vt:lpstr>存取控制-帳號管理(7)</vt:lpstr>
      <vt:lpstr>存取控制-帳號管理(8)</vt:lpstr>
      <vt:lpstr>存取控制-最小權限</vt:lpstr>
      <vt:lpstr>存取控制-遠端存取(1)</vt:lpstr>
      <vt:lpstr>存取控制-遠端存取(1-2)</vt:lpstr>
      <vt:lpstr>存取控制-遠端存取(2)</vt:lpstr>
      <vt:lpstr>存取控制-遠端存取(3)</vt:lpstr>
      <vt:lpstr>存取控制-遠端存取(4)</vt:lpstr>
      <vt:lpstr>存取控制-遠端存取(5)</vt:lpstr>
      <vt:lpstr>事件日誌與可歸責性  </vt:lpstr>
      <vt:lpstr>存取控制-記錄事件(1)</vt:lpstr>
      <vt:lpstr>存取控制-記錄事件(2)</vt:lpstr>
      <vt:lpstr>存取控制-記錄事件(3)</vt:lpstr>
      <vt:lpstr>存取控制-記錄事件(4)</vt:lpstr>
      <vt:lpstr>存取控制-日誌紀錄內容-1</vt:lpstr>
      <vt:lpstr>存取控制-日誌紀錄內容-2</vt:lpstr>
      <vt:lpstr>存取控制-日誌紀錄內容-3</vt:lpstr>
      <vt:lpstr>存取控制-日誌儲存容量</vt:lpstr>
      <vt:lpstr>存取控制-日誌處理失效之回應(1)</vt:lpstr>
      <vt:lpstr>存取控制-日誌處理失效之回應(2)</vt:lpstr>
      <vt:lpstr>存取控制-時戳及校時(1)</vt:lpstr>
      <vt:lpstr>存取控制-時戳及校時(2)</vt:lpstr>
      <vt:lpstr>存取控制-日誌資訊之保護(1)</vt:lpstr>
      <vt:lpstr>存取控制-日誌資訊之保護(2-1)</vt:lpstr>
      <vt:lpstr>存取控制-日誌資訊之保護(3)</vt:lpstr>
      <vt:lpstr>PowerPoint 簡報</vt:lpstr>
      <vt:lpstr>課後測驗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B7單元-資通系統防護基準之實務(一) </dc:title>
  <dc:creator>aesop</dc:creator>
  <cp:lastModifiedBy>aesop</cp:lastModifiedBy>
  <cp:revision>60</cp:revision>
  <dcterms:created xsi:type="dcterms:W3CDTF">2023-07-05T02:07:12Z</dcterms:created>
  <dcterms:modified xsi:type="dcterms:W3CDTF">2023-07-21T05:09:19Z</dcterms:modified>
</cp:coreProperties>
</file>